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318" r:id="rId4"/>
    <p:sldId id="319" r:id="rId5"/>
    <p:sldId id="320" r:id="rId6"/>
    <p:sldId id="258" r:id="rId7"/>
    <p:sldId id="259" r:id="rId8"/>
    <p:sldId id="262" r:id="rId9"/>
    <p:sldId id="260" r:id="rId10"/>
    <p:sldId id="263" r:id="rId11"/>
    <p:sldId id="264" r:id="rId12"/>
    <p:sldId id="31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88" autoAdjust="0"/>
  </p:normalViewPr>
  <p:slideViewPr>
    <p:cSldViewPr>
      <p:cViewPr varScale="1">
        <p:scale>
          <a:sx n="61" d="100"/>
          <a:sy n="61" d="100"/>
        </p:scale>
        <p:origin x="2238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029AF-A905-471B-9C6D-2A874FD40FE8}" type="datetimeFigureOut">
              <a:rPr lang="en-GB" smtClean="0"/>
              <a:t>03/10/2016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90814-E783-45F8-912D-3A700D2C71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929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0814-E783-45F8-912D-3A700D2C71D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126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0814-E783-45F8-912D-3A700D2C71D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767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0814-E783-45F8-912D-3A700D2C71D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994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0814-E783-45F8-912D-3A700D2C71D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435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0814-E783-45F8-912D-3A700D2C71D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85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0814-E783-45F8-912D-3A700D2C71D6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330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0814-E783-45F8-912D-3A700D2C71D6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867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499600" cy="125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423400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26223" y="1930491"/>
            <a:ext cx="7352353" cy="742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23491" y="6487355"/>
            <a:ext cx="9757816" cy="1148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A9A9A"/>
                </a:solidFill>
                <a:latin typeface="Arial"/>
                <a:cs typeface="Arial"/>
              </a:defRPr>
            </a:lvl1pPr>
          </a:lstStyle>
          <a:p>
            <a:pPr marL="13843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A9A9A"/>
                </a:solidFill>
                <a:latin typeface="Arial"/>
                <a:cs typeface="Arial"/>
              </a:defRPr>
            </a:lvl1pPr>
          </a:lstStyle>
          <a:p>
            <a:pPr marL="13843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499600" cy="125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423400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A9A9A"/>
                </a:solidFill>
                <a:latin typeface="Arial"/>
                <a:cs typeface="Arial"/>
              </a:defRPr>
            </a:lvl1pPr>
          </a:lstStyle>
          <a:p>
            <a:pPr marL="13843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A9A9A"/>
                </a:solidFill>
                <a:latin typeface="Arial"/>
                <a:cs typeface="Arial"/>
              </a:defRPr>
            </a:lvl1pPr>
          </a:lstStyle>
          <a:p>
            <a:pPr marL="13843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499600" cy="125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423400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10/3/2016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A9A9A"/>
                </a:solidFill>
                <a:latin typeface="Arial"/>
                <a:cs typeface="Arial"/>
              </a:defRPr>
            </a:lvl1pPr>
          </a:lstStyle>
          <a:p>
            <a:pPr marL="13843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499600" cy="1257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423400" cy="1117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5876" y="1672937"/>
            <a:ext cx="10633047" cy="1299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7050" y="2780066"/>
            <a:ext cx="9638665" cy="6331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62737" y="9414086"/>
            <a:ext cx="276859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9A9A9A"/>
                </a:solidFill>
                <a:latin typeface="Arial"/>
                <a:cs typeface="Arial"/>
              </a:defRPr>
            </a:lvl1pPr>
          </a:lstStyle>
          <a:p>
            <a:pPr marL="13843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9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hyperlink" Target="http://www.CyberSecuritySoton.org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9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hyperlink" Target="http://www.CyberSecuritySoton.org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https://www.owasp.org/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://cve.mitre.org/about/terminology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ildsecurityin.com/images/pillars.gi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http://www.cigital.com/justiceleague/wpLcontent/uploads/2007/07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://www.greatpriceshere.com/2008/06/30/billLgatesLdethroned/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41.png"/><Relationship Id="rId4" Type="http://schemas.openxmlformats.org/officeDocument/2006/relationships/image" Target="../media/image5.png"/><Relationship Id="rId9" Type="http://schemas.openxmlformats.org/officeDocument/2006/relationships/hyperlink" Target="http://microsoft.com/sdl)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security/sdl/learn/measurable.aspx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security/sdl/learn/measurable.aspx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8.png"/><Relationship Id="rId18" Type="http://schemas.openxmlformats.org/officeDocument/2006/relationships/image" Target="../media/image53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3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6.png"/><Relationship Id="rId5" Type="http://schemas.openxmlformats.org/officeDocument/2006/relationships/image" Target="../media/image6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hyperlink" Target="http://www.webdesigncompany.net/websiteLoptimizationLmovingLtarget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3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56.png"/><Relationship Id="rId5" Type="http://schemas.openxmlformats.org/officeDocument/2006/relationships/image" Target="../media/image6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5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6.png"/><Relationship Id="rId18" Type="http://schemas.openxmlformats.org/officeDocument/2006/relationships/image" Target="../media/image70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57.png"/><Relationship Id="rId17" Type="http://schemas.openxmlformats.org/officeDocument/2006/relationships/image" Target="../media/image69.png"/><Relationship Id="rId2" Type="http://schemas.openxmlformats.org/officeDocument/2006/relationships/image" Target="../media/image3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68.png"/><Relationship Id="rId5" Type="http://schemas.openxmlformats.org/officeDocument/2006/relationships/image" Target="../media/image6.png"/><Relationship Id="rId15" Type="http://schemas.openxmlformats.org/officeDocument/2006/relationships/image" Target="../media/image60.png"/><Relationship Id="rId10" Type="http://schemas.openxmlformats.org/officeDocument/2006/relationships/image" Target="../media/image67.png"/><Relationship Id="rId4" Type="http://schemas.openxmlformats.org/officeDocument/2006/relationships/image" Target="../media/image5.png"/><Relationship Id="rId9" Type="http://schemas.openxmlformats.org/officeDocument/2006/relationships/image" Target="../media/image66.png"/><Relationship Id="rId1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6.png"/><Relationship Id="rId18" Type="http://schemas.openxmlformats.org/officeDocument/2006/relationships/image" Target="../media/image76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74.png"/><Relationship Id="rId17" Type="http://schemas.openxmlformats.org/officeDocument/2006/relationships/image" Target="../media/image75.png"/><Relationship Id="rId2" Type="http://schemas.openxmlformats.org/officeDocument/2006/relationships/image" Target="../media/image3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73.png"/><Relationship Id="rId5" Type="http://schemas.openxmlformats.org/officeDocument/2006/relationships/image" Target="../media/image6.png"/><Relationship Id="rId15" Type="http://schemas.openxmlformats.org/officeDocument/2006/relationships/image" Target="../media/image60.png"/><Relationship Id="rId10" Type="http://schemas.openxmlformats.org/officeDocument/2006/relationships/image" Target="../media/image72.png"/><Relationship Id="rId4" Type="http://schemas.openxmlformats.org/officeDocument/2006/relationships/image" Target="../media/image5.png"/><Relationship Id="rId9" Type="http://schemas.openxmlformats.org/officeDocument/2006/relationships/image" Target="../media/image71.png"/><Relationship Id="rId1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6.png"/><Relationship Id="rId18" Type="http://schemas.openxmlformats.org/officeDocument/2006/relationships/image" Target="../media/image81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57.png"/><Relationship Id="rId17" Type="http://schemas.openxmlformats.org/officeDocument/2006/relationships/image" Target="../media/image80.png"/><Relationship Id="rId2" Type="http://schemas.openxmlformats.org/officeDocument/2006/relationships/image" Target="../media/image3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79.png"/><Relationship Id="rId5" Type="http://schemas.openxmlformats.org/officeDocument/2006/relationships/image" Target="../media/image6.png"/><Relationship Id="rId15" Type="http://schemas.openxmlformats.org/officeDocument/2006/relationships/image" Target="../media/image60.png"/><Relationship Id="rId10" Type="http://schemas.openxmlformats.org/officeDocument/2006/relationships/image" Target="../media/image78.png"/><Relationship Id="rId19" Type="http://schemas.openxmlformats.org/officeDocument/2006/relationships/hyperlink" Target="http://blogs.lawyers.com/2012/08/facebooksLprivacyLpolicyLwasLaLlieLsaysLtheLftc/computerLprivacyLsquare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77.png"/><Relationship Id="rId1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74.png"/><Relationship Id="rId17" Type="http://schemas.openxmlformats.org/officeDocument/2006/relationships/image" Target="../media/image86.png"/><Relationship Id="rId2" Type="http://schemas.openxmlformats.org/officeDocument/2006/relationships/image" Target="../media/image3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84.png"/><Relationship Id="rId5" Type="http://schemas.openxmlformats.org/officeDocument/2006/relationships/image" Target="../media/image6.png"/><Relationship Id="rId15" Type="http://schemas.openxmlformats.org/officeDocument/2006/relationships/image" Target="../media/image49.png"/><Relationship Id="rId10" Type="http://schemas.openxmlformats.org/officeDocument/2006/relationships/image" Target="../media/image83.png"/><Relationship Id="rId4" Type="http://schemas.openxmlformats.org/officeDocument/2006/relationships/image" Target="../media/image5.png"/><Relationship Id="rId9" Type="http://schemas.openxmlformats.org/officeDocument/2006/relationships/image" Target="../media/image82.png"/><Relationship Id="rId1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7.png"/><Relationship Id="rId21" Type="http://schemas.openxmlformats.org/officeDocument/2006/relationships/image" Target="../media/image99.png"/><Relationship Id="rId7" Type="http://schemas.openxmlformats.org/officeDocument/2006/relationships/image" Target="../media/image48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82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11" Type="http://schemas.openxmlformats.org/officeDocument/2006/relationships/image" Target="../media/image89.png"/><Relationship Id="rId5" Type="http://schemas.openxmlformats.org/officeDocument/2006/relationships/image" Target="../media/image74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4.png"/><Relationship Id="rId9" Type="http://schemas.openxmlformats.org/officeDocument/2006/relationships/image" Target="../media/image85.png"/><Relationship Id="rId1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9.png"/><Relationship Id="rId18" Type="http://schemas.openxmlformats.org/officeDocument/2006/relationships/hyperlink" Target="http://www.michiganemploymentlawadvisor.com/technologyLemploymentLissues/employeesLtheLweakestLlinkLinLtheLcompanyLdataL" TargetMode="External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74.png"/><Relationship Id="rId17" Type="http://schemas.openxmlformats.org/officeDocument/2006/relationships/image" Target="../media/image103.jpg"/><Relationship Id="rId2" Type="http://schemas.openxmlformats.org/officeDocument/2006/relationships/image" Target="../media/image3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2.png"/><Relationship Id="rId5" Type="http://schemas.openxmlformats.org/officeDocument/2006/relationships/image" Target="../media/image6.png"/><Relationship Id="rId15" Type="http://schemas.openxmlformats.org/officeDocument/2006/relationships/image" Target="../media/image49.png"/><Relationship Id="rId10" Type="http://schemas.openxmlformats.org/officeDocument/2006/relationships/image" Target="../media/image101.png"/><Relationship Id="rId4" Type="http://schemas.openxmlformats.org/officeDocument/2006/relationships/image" Target="../media/image5.png"/><Relationship Id="rId9" Type="http://schemas.openxmlformats.org/officeDocument/2006/relationships/image" Target="../media/image100.png"/><Relationship Id="rId1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8.png"/><Relationship Id="rId18" Type="http://schemas.openxmlformats.org/officeDocument/2006/relationships/image" Target="../media/image113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3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6.png"/><Relationship Id="rId5" Type="http://schemas.openxmlformats.org/officeDocument/2006/relationships/image" Target="../media/image6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hyperlink" Target="http://www.isdecisions.com/products/userlock/bene%EF%AC%81ts.htm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9.png"/><Relationship Id="rId18" Type="http://schemas.openxmlformats.org/officeDocument/2006/relationships/image" Target="../media/image118.png"/><Relationship Id="rId26" Type="http://schemas.openxmlformats.org/officeDocument/2006/relationships/image" Target="../media/image126.png"/><Relationship Id="rId3" Type="http://schemas.openxmlformats.org/officeDocument/2006/relationships/image" Target="../media/image4.jpg"/><Relationship Id="rId21" Type="http://schemas.openxmlformats.org/officeDocument/2006/relationships/image" Target="../media/image121.png"/><Relationship Id="rId7" Type="http://schemas.openxmlformats.org/officeDocument/2006/relationships/image" Target="../media/image8.png"/><Relationship Id="rId12" Type="http://schemas.openxmlformats.org/officeDocument/2006/relationships/image" Target="../media/image74.png"/><Relationship Id="rId17" Type="http://schemas.openxmlformats.org/officeDocument/2006/relationships/image" Target="../media/image117.png"/><Relationship Id="rId25" Type="http://schemas.openxmlformats.org/officeDocument/2006/relationships/image" Target="../media/image125.png"/><Relationship Id="rId2" Type="http://schemas.openxmlformats.org/officeDocument/2006/relationships/image" Target="../media/image3.png"/><Relationship Id="rId16" Type="http://schemas.openxmlformats.org/officeDocument/2006/relationships/image" Target="../media/image75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6.png"/><Relationship Id="rId24" Type="http://schemas.openxmlformats.org/officeDocument/2006/relationships/image" Target="../media/image124.png"/><Relationship Id="rId5" Type="http://schemas.openxmlformats.org/officeDocument/2006/relationships/image" Target="../media/image6.png"/><Relationship Id="rId15" Type="http://schemas.openxmlformats.org/officeDocument/2006/relationships/image" Target="../media/image49.png"/><Relationship Id="rId23" Type="http://schemas.openxmlformats.org/officeDocument/2006/relationships/image" Target="../media/image123.png"/><Relationship Id="rId28" Type="http://schemas.openxmlformats.org/officeDocument/2006/relationships/image" Target="../media/image128.png"/><Relationship Id="rId10" Type="http://schemas.openxmlformats.org/officeDocument/2006/relationships/image" Target="../media/image115.png"/><Relationship Id="rId19" Type="http://schemas.openxmlformats.org/officeDocument/2006/relationships/image" Target="../media/image119.png"/><Relationship Id="rId4" Type="http://schemas.openxmlformats.org/officeDocument/2006/relationships/image" Target="../media/image5.png"/><Relationship Id="rId9" Type="http://schemas.openxmlformats.org/officeDocument/2006/relationships/image" Target="../media/image114.png"/><Relationship Id="rId14" Type="http://schemas.openxmlformats.org/officeDocument/2006/relationships/image" Target="../media/image48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0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08.png"/><Relationship Id="rId17" Type="http://schemas.openxmlformats.org/officeDocument/2006/relationships/hyperlink" Target="http://www.ultraedit.com/support/tutorials_power_tips/uestudio/integrated_debugger.html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31.png"/><Relationship Id="rId5" Type="http://schemas.openxmlformats.org/officeDocument/2006/relationships/image" Target="../media/image6.png"/><Relationship Id="rId15" Type="http://schemas.openxmlformats.org/officeDocument/2006/relationships/image" Target="../media/image132.png"/><Relationship Id="rId10" Type="http://schemas.openxmlformats.org/officeDocument/2006/relationships/image" Target="../media/image130.png"/><Relationship Id="rId4" Type="http://schemas.openxmlformats.org/officeDocument/2006/relationships/image" Target="../media/image5.png"/><Relationship Id="rId9" Type="http://schemas.openxmlformats.org/officeDocument/2006/relationships/image" Target="../media/image129.png"/><Relationship Id="rId14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8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6.png"/><Relationship Id="rId2" Type="http://schemas.openxmlformats.org/officeDocument/2006/relationships/image" Target="../media/image3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://msdn.microsoft.com/enLus/library/bb288454.aspx" TargetMode="External"/><Relationship Id="rId5" Type="http://schemas.openxmlformats.org/officeDocument/2006/relationships/image" Target="../media/image6.png"/><Relationship Id="rId15" Type="http://schemas.openxmlformats.org/officeDocument/2006/relationships/image" Target="../media/image111.png"/><Relationship Id="rId10" Type="http://schemas.openxmlformats.org/officeDocument/2006/relationships/image" Target="../media/image135.png"/><Relationship Id="rId4" Type="http://schemas.openxmlformats.org/officeDocument/2006/relationships/image" Target="../media/image5.png"/><Relationship Id="rId9" Type="http://schemas.openxmlformats.org/officeDocument/2006/relationships/image" Target="../media/image134.png"/><Relationship Id="rId14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0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0.png"/><Relationship Id="rId5" Type="http://schemas.openxmlformats.org/officeDocument/2006/relationships/image" Target="../media/image6.png"/><Relationship Id="rId15" Type="http://schemas.openxmlformats.org/officeDocument/2006/relationships/image" Target="../media/image137.png"/><Relationship Id="rId10" Type="http://schemas.openxmlformats.org/officeDocument/2006/relationships/image" Target="../media/image139.png"/><Relationship Id="rId4" Type="http://schemas.openxmlformats.org/officeDocument/2006/relationships/image" Target="../media/image5.png"/><Relationship Id="rId9" Type="http://schemas.openxmlformats.org/officeDocument/2006/relationships/image" Target="../media/image138.png"/><Relationship Id="rId1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6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14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1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3.png"/><Relationship Id="rId5" Type="http://schemas.openxmlformats.org/officeDocument/2006/relationships/image" Target="../media/image6.png"/><Relationship Id="rId15" Type="http://schemas.openxmlformats.org/officeDocument/2006/relationships/image" Target="../media/image145.png"/><Relationship Id="rId10" Type="http://schemas.openxmlformats.org/officeDocument/2006/relationships/image" Target="../media/image142.png"/><Relationship Id="rId4" Type="http://schemas.openxmlformats.org/officeDocument/2006/relationships/image" Target="../media/image5.png"/><Relationship Id="rId9" Type="http://schemas.openxmlformats.org/officeDocument/2006/relationships/image" Target="../media/image141.png"/><Relationship Id="rId1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7.png"/><Relationship Id="rId21" Type="http://schemas.openxmlformats.org/officeDocument/2006/relationships/image" Target="../media/image161.png"/><Relationship Id="rId7" Type="http://schemas.openxmlformats.org/officeDocument/2006/relationships/image" Target="../media/image132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146.png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11" Type="http://schemas.openxmlformats.org/officeDocument/2006/relationships/image" Target="../media/image151.png"/><Relationship Id="rId5" Type="http://schemas.openxmlformats.org/officeDocument/2006/relationships/image" Target="../media/image108.png"/><Relationship Id="rId15" Type="http://schemas.openxmlformats.org/officeDocument/2006/relationships/image" Target="../media/image155.png"/><Relationship Id="rId23" Type="http://schemas.openxmlformats.org/officeDocument/2006/relationships/image" Target="../media/image163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4" Type="http://schemas.openxmlformats.org/officeDocument/2006/relationships/image" Target="../media/image131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jpg"/><Relationship Id="rId3" Type="http://schemas.openxmlformats.org/officeDocument/2006/relationships/image" Target="../media/image165.png"/><Relationship Id="rId7" Type="http://schemas.openxmlformats.org/officeDocument/2006/relationships/image" Target="../media/image167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08.png"/><Relationship Id="rId4" Type="http://schemas.openxmlformats.org/officeDocument/2006/relationships/image" Target="../media/image166.png"/><Relationship Id="rId9" Type="http://schemas.openxmlformats.org/officeDocument/2006/relationships/hyperlink" Target="http://www.isdecisions.com/products/userlock/bene%EF%AC%81ts.htm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7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66.png"/><Relationship Id="rId5" Type="http://schemas.openxmlformats.org/officeDocument/2006/relationships/image" Target="../media/image6.png"/><Relationship Id="rId10" Type="http://schemas.openxmlformats.org/officeDocument/2006/relationships/image" Target="../media/image170.png"/><Relationship Id="rId4" Type="http://schemas.openxmlformats.org/officeDocument/2006/relationships/image" Target="../media/image5.png"/><Relationship Id="rId9" Type="http://schemas.openxmlformats.org/officeDocument/2006/relationships/image" Target="../media/image169.png"/><Relationship Id="rId14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4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73.png"/><Relationship Id="rId5" Type="http://schemas.openxmlformats.org/officeDocument/2006/relationships/image" Target="../media/image6.png"/><Relationship Id="rId15" Type="http://schemas.openxmlformats.org/officeDocument/2006/relationships/image" Target="../media/image174.png"/><Relationship Id="rId10" Type="http://schemas.openxmlformats.org/officeDocument/2006/relationships/image" Target="../media/image173.png"/><Relationship Id="rId4" Type="http://schemas.openxmlformats.org/officeDocument/2006/relationships/image" Target="../media/image5.png"/><Relationship Id="rId9" Type="http://schemas.openxmlformats.org/officeDocument/2006/relationships/image" Target="../media/image172.png"/><Relationship Id="rId1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4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57.png"/><Relationship Id="rId2" Type="http://schemas.openxmlformats.org/officeDocument/2006/relationships/image" Target="../media/image3.png"/><Relationship Id="rId16" Type="http://schemas.openxmlformats.org/officeDocument/2006/relationships/hyperlink" Target="http://lildaveslife.blogspot.com/2011_11_01_archiv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77.png"/><Relationship Id="rId5" Type="http://schemas.openxmlformats.org/officeDocument/2006/relationships/image" Target="../media/image6.png"/><Relationship Id="rId15" Type="http://schemas.openxmlformats.org/officeDocument/2006/relationships/image" Target="../media/image178.jpg"/><Relationship Id="rId10" Type="http://schemas.openxmlformats.org/officeDocument/2006/relationships/image" Target="../media/image176.png"/><Relationship Id="rId4" Type="http://schemas.openxmlformats.org/officeDocument/2006/relationships/image" Target="../media/image5.png"/><Relationship Id="rId9" Type="http://schemas.openxmlformats.org/officeDocument/2006/relationships/image" Target="../media/image175.png"/><Relationship Id="rId1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4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81.png"/><Relationship Id="rId5" Type="http://schemas.openxmlformats.org/officeDocument/2006/relationships/image" Target="../media/image6.png"/><Relationship Id="rId10" Type="http://schemas.openxmlformats.org/officeDocument/2006/relationships/image" Target="../media/image180.png"/><Relationship Id="rId4" Type="http://schemas.openxmlformats.org/officeDocument/2006/relationships/image" Target="../media/image5.png"/><Relationship Id="rId9" Type="http://schemas.openxmlformats.org/officeDocument/2006/relationships/image" Target="../media/image179.png"/><Relationship Id="rId14" Type="http://schemas.openxmlformats.org/officeDocument/2006/relationships/image" Target="../media/image18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84.jp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://xkcd.com/898/" TargetMode="External"/><Relationship Id="rId5" Type="http://schemas.openxmlformats.org/officeDocument/2006/relationships/image" Target="../media/image18.png"/><Relationship Id="rId10" Type="http://schemas.openxmlformats.org/officeDocument/2006/relationships/image" Target="../media/image28.jpg"/><Relationship Id="rId4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87.png"/><Relationship Id="rId4" Type="http://schemas.openxmlformats.org/officeDocument/2006/relationships/image" Target="../media/image5.png"/><Relationship Id="rId9" Type="http://schemas.openxmlformats.org/officeDocument/2006/relationships/image" Target="../media/image18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88.png"/><Relationship Id="rId5" Type="http://schemas.openxmlformats.org/officeDocument/2006/relationships/image" Target="../media/image6.png"/><Relationship Id="rId10" Type="http://schemas.openxmlformats.org/officeDocument/2006/relationships/hyperlink" Target="http://www.assurent.com/index.php?id=59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8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://capec.mitre.org/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89.jpg"/><Relationship Id="rId4" Type="http://schemas.openxmlformats.org/officeDocument/2006/relationships/image" Target="../media/image5.png"/><Relationship Id="rId9" Type="http://schemas.openxmlformats.org/officeDocument/2006/relationships/image" Target="../media/image18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8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8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8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8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90.jpg"/><Relationship Id="rId4" Type="http://schemas.openxmlformats.org/officeDocument/2006/relationships/image" Target="../media/image5.png"/><Relationship Id="rId9" Type="http://schemas.openxmlformats.org/officeDocument/2006/relationships/image" Target="../media/image18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image" Target="../media/image29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8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1.png"/><Relationship Id="rId5" Type="http://schemas.openxmlformats.org/officeDocument/2006/relationships/image" Target="../media/image7.png"/><Relationship Id="rId10" Type="http://schemas.openxmlformats.org/officeDocument/2006/relationships/image" Target="../media/image30.jpg"/><Relationship Id="rId4" Type="http://schemas.openxmlformats.org/officeDocument/2006/relationships/image" Target="../media/image18.png"/><Relationship Id="rId9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4.jp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3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1.png"/><Relationship Id="rId5" Type="http://schemas.openxmlformats.org/officeDocument/2006/relationships/image" Target="../media/image7.png"/><Relationship Id="rId10" Type="http://schemas.openxmlformats.org/officeDocument/2006/relationships/image" Target="../media/image30.jpg"/><Relationship Id="rId4" Type="http://schemas.openxmlformats.org/officeDocument/2006/relationships/image" Target="../media/image18.png"/><Relationship Id="rId9" Type="http://schemas.openxmlformats.org/officeDocument/2006/relationships/image" Target="../media/image29.jp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0640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025900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111684" cy="51451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4035336" cy="50051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18889" y="1260204"/>
            <a:ext cx="8985910" cy="1539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57053" y="1303922"/>
            <a:ext cx="8947785" cy="20955"/>
          </a:xfrm>
          <a:custGeom>
            <a:avLst/>
            <a:gdLst/>
            <a:ahLst/>
            <a:cxnLst/>
            <a:rect l="l" t="t" r="r" b="b"/>
            <a:pathLst>
              <a:path w="8947785" h="20955">
                <a:moveTo>
                  <a:pt x="8947746" y="38"/>
                </a:moveTo>
                <a:lnTo>
                  <a:pt x="0" y="20602"/>
                </a:lnTo>
              </a:path>
            </a:pathLst>
          </a:custGeom>
          <a:ln w="63500">
            <a:solidFill>
              <a:srgbClr val="0055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400" y="4965700"/>
            <a:ext cx="4025900" cy="635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400" y="4965699"/>
            <a:ext cx="4025900" cy="635000"/>
          </a:xfrm>
          <a:custGeom>
            <a:avLst/>
            <a:gdLst/>
            <a:ahLst/>
            <a:cxnLst/>
            <a:rect l="l" t="t" r="r" b="b"/>
            <a:pathLst>
              <a:path w="4025900" h="635000">
                <a:moveTo>
                  <a:pt x="0" y="0"/>
                </a:moveTo>
                <a:lnTo>
                  <a:pt x="4025900" y="0"/>
                </a:lnTo>
                <a:lnTo>
                  <a:pt x="4025900" y="634999"/>
                </a:lnTo>
                <a:lnTo>
                  <a:pt x="0" y="63499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1700" y="279400"/>
            <a:ext cx="4178300" cy="927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1503" y="8865878"/>
            <a:ext cx="3243580" cy="725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u="sng" spc="-5" dirty="0">
                <a:solidFill>
                  <a:srgbClr val="164F86"/>
                </a:solidFill>
                <a:latin typeface="Arial"/>
                <a:cs typeface="Arial"/>
                <a:hlinkClick r:id="rId9"/>
              </a:rPr>
              <a:t>www.CyberSecuritySoton.org</a:t>
            </a:r>
            <a:endParaRPr sz="1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240"/>
              </a:spcBef>
            </a:pPr>
            <a:r>
              <a:rPr sz="1800" b="1" i="1" u="sng" dirty="0">
                <a:solidFill>
                  <a:srgbClr val="164F86"/>
                </a:solidFill>
                <a:latin typeface="Arial"/>
                <a:cs typeface="Arial"/>
              </a:rPr>
              <a:t>@CybSecSoton (fb &amp;</a:t>
            </a:r>
            <a:r>
              <a:rPr sz="1800" b="1" i="1" u="sng" spc="-110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1800" b="1" i="1" u="sng" dirty="0">
                <a:solidFill>
                  <a:srgbClr val="164F86"/>
                </a:solidFill>
                <a:latin typeface="Arial"/>
                <a:cs typeface="Arial"/>
              </a:rPr>
              <a:t>tw)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8884" y="5613400"/>
            <a:ext cx="3338931" cy="33389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4500" y="5626100"/>
            <a:ext cx="3187700" cy="3187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634913" y="1956396"/>
            <a:ext cx="5685155" cy="2128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5510"/>
              </a:lnSpc>
            </a:pPr>
            <a:r>
              <a:rPr sz="4600" i="1" spc="5" dirty="0">
                <a:latin typeface="Arial"/>
                <a:cs typeface="Arial"/>
              </a:rPr>
              <a:t>Comp6236</a:t>
            </a:r>
            <a:endParaRPr sz="4600" dirty="0">
              <a:latin typeface="Arial"/>
              <a:cs typeface="Arial"/>
            </a:endParaRPr>
          </a:p>
          <a:p>
            <a:pPr marL="12700" marR="5080" algn="ctr">
              <a:lnSpc>
                <a:spcPts val="5500"/>
              </a:lnSpc>
              <a:spcBef>
                <a:spcPts val="190"/>
              </a:spcBef>
            </a:pPr>
            <a:r>
              <a:rPr sz="4600" i="1" spc="5" dirty="0">
                <a:latin typeface="Arial"/>
                <a:cs typeface="Arial"/>
              </a:rPr>
              <a:t>SE &amp; </a:t>
            </a:r>
            <a:r>
              <a:rPr sz="4600" i="1" dirty="0">
                <a:latin typeface="Arial"/>
                <a:cs typeface="Arial"/>
              </a:rPr>
              <a:t>Cyber</a:t>
            </a:r>
            <a:r>
              <a:rPr sz="4600" i="1" spc="-70" dirty="0">
                <a:latin typeface="Arial"/>
                <a:cs typeface="Arial"/>
              </a:rPr>
              <a:t> </a:t>
            </a:r>
            <a:r>
              <a:rPr sz="4600" i="1" dirty="0">
                <a:latin typeface="Arial"/>
                <a:cs typeface="Arial"/>
              </a:rPr>
              <a:t>Security  week</a:t>
            </a:r>
            <a:r>
              <a:rPr sz="4600" i="1" spc="-85" dirty="0">
                <a:latin typeface="Arial"/>
                <a:cs typeface="Arial"/>
              </a:rPr>
              <a:t> </a:t>
            </a:r>
            <a:r>
              <a:rPr sz="4600" i="1" dirty="0">
                <a:latin typeface="Arial"/>
                <a:cs typeface="Arial"/>
              </a:rPr>
              <a:t>1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34914" y="5548388"/>
            <a:ext cx="6582486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4400" spc="-204" dirty="0" smtClean="0">
                <a:solidFill>
                  <a:srgbClr val="9A9A9A"/>
                </a:solidFill>
                <a:latin typeface="Arial"/>
                <a:cs typeface="Arial"/>
              </a:rPr>
              <a:t>Dr Md Sadek Ferdous</a:t>
            </a:r>
            <a:endParaRPr sz="4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2008" y="9183685"/>
            <a:ext cx="1939925" cy="569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06100" y="9194800"/>
            <a:ext cx="1790700" cy="52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241300"/>
            <a:ext cx="8305800" cy="660400"/>
          </a:xfrm>
          <a:custGeom>
            <a:avLst/>
            <a:gdLst/>
            <a:ahLst/>
            <a:cxnLst/>
            <a:rect l="l" t="t" r="r" b="b"/>
            <a:pathLst>
              <a:path w="8305800" h="660400">
                <a:moveTo>
                  <a:pt x="0" y="0"/>
                </a:moveTo>
                <a:lnTo>
                  <a:pt x="8305800" y="0"/>
                </a:lnTo>
                <a:lnTo>
                  <a:pt x="83058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76D6FF">
              <a:alpha val="5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800" y="265493"/>
            <a:ext cx="4316095" cy="606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12845" algn="l"/>
              </a:tabLst>
            </a:pPr>
            <a:r>
              <a:rPr sz="3800" i="1" spc="-5" dirty="0">
                <a:latin typeface="Arial"/>
                <a:cs typeface="Arial"/>
              </a:rPr>
              <a:t>pl</a:t>
            </a:r>
            <a:r>
              <a:rPr sz="3800" i="1" dirty="0">
                <a:latin typeface="Arial"/>
                <a:cs typeface="Arial"/>
              </a:rPr>
              <a:t>an</a:t>
            </a:r>
            <a:r>
              <a:rPr sz="3800" i="1" spc="-5" dirty="0">
                <a:latin typeface="Arial"/>
                <a:cs typeface="Arial"/>
              </a:rPr>
              <a:t> o</a:t>
            </a:r>
            <a:r>
              <a:rPr sz="3800" i="1" dirty="0">
                <a:latin typeface="Arial"/>
                <a:cs typeface="Arial"/>
              </a:rPr>
              <a:t>f</a:t>
            </a:r>
            <a:r>
              <a:rPr sz="3800" i="1" spc="-5" dirty="0">
                <a:latin typeface="Arial"/>
                <a:cs typeface="Arial"/>
              </a:rPr>
              <a:t> l</a:t>
            </a:r>
            <a:r>
              <a:rPr sz="3800" i="1" dirty="0">
                <a:latin typeface="Arial"/>
                <a:cs typeface="Arial"/>
              </a:rPr>
              <a:t>ect</a:t>
            </a:r>
            <a:r>
              <a:rPr sz="3800" i="1" spc="-5" dirty="0">
                <a:latin typeface="Arial"/>
                <a:cs typeface="Arial"/>
              </a:rPr>
              <a:t>u</a:t>
            </a:r>
            <a:r>
              <a:rPr sz="3800" i="1" dirty="0">
                <a:latin typeface="Arial"/>
                <a:cs typeface="Arial"/>
              </a:rPr>
              <a:t>res	(1)</a:t>
            </a:r>
            <a:endParaRPr sz="3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430">
              <a:lnSpc>
                <a:spcPts val="1650"/>
              </a:lnSpc>
            </a:pPr>
            <a:r>
              <a:rPr dirty="0"/>
              <a:t>6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97154"/>
              </p:ext>
            </p:extLst>
          </p:nvPr>
        </p:nvGraphicFramePr>
        <p:xfrm>
          <a:off x="1842871" y="2043374"/>
          <a:ext cx="9540607" cy="5348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7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7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756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</a:pPr>
                      <a:r>
                        <a:rPr sz="1450" spc="15" dirty="0">
                          <a:latin typeface="Cambria"/>
                          <a:cs typeface="Cambria"/>
                        </a:rPr>
                        <a:t>W1</a:t>
                      </a:r>
                      <a:r>
                        <a:rPr sz="1450" spc="-9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 smtClean="0">
                          <a:latin typeface="Cambria"/>
                          <a:cs typeface="Cambria"/>
                        </a:rPr>
                        <a:t>(S</a:t>
                      </a:r>
                      <a:r>
                        <a:rPr lang="en-GB" sz="1450" spc="5" dirty="0" smtClean="0">
                          <a:latin typeface="Cambria"/>
                          <a:cs typeface="Cambria"/>
                        </a:rPr>
                        <a:t>F</a:t>
                      </a:r>
                      <a:r>
                        <a:rPr sz="1450" spc="5" dirty="0" smtClean="0">
                          <a:latin typeface="Cambria"/>
                          <a:cs typeface="Cambria"/>
                        </a:rPr>
                        <a:t>)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450" spc="5" dirty="0">
                          <a:latin typeface="Cambria"/>
                          <a:cs typeface="Cambria"/>
                        </a:rPr>
                        <a:t>Introduction to the</a:t>
                      </a:r>
                      <a:r>
                        <a:rPr sz="1450" spc="-6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Course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3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450" spc="5" dirty="0">
                          <a:latin typeface="Cambria"/>
                          <a:cs typeface="Cambria"/>
                        </a:rPr>
                        <a:t>Secure Software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Development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Life</a:t>
                      </a:r>
                      <a:r>
                        <a:rPr sz="145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Cycle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4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450" spc="10" dirty="0">
                          <a:latin typeface="Cambria"/>
                          <a:cs typeface="Cambria"/>
                        </a:rPr>
                        <a:t>Chapter </a:t>
                      </a:r>
                      <a:r>
                        <a:rPr sz="1450" spc="40" dirty="0" smtClean="0">
                          <a:latin typeface="Cambria"/>
                          <a:cs typeface="Cambria"/>
                        </a:rPr>
                        <a:t>1</a:t>
                      </a:r>
                      <a:r>
                        <a:rPr lang="en-GB" sz="1450" spc="40" dirty="0" smtClean="0">
                          <a:latin typeface="Cambria"/>
                          <a:cs typeface="Cambria"/>
                        </a:rPr>
                        <a:t>-</a:t>
                      </a:r>
                      <a:r>
                        <a:rPr sz="1450" spc="40" dirty="0" smtClean="0">
                          <a:latin typeface="Cambria"/>
                          <a:cs typeface="Cambria"/>
                        </a:rPr>
                        <a:t>3</a:t>
                      </a:r>
                      <a:r>
                        <a:rPr lang="en-GB" sz="1450" spc="40" dirty="0" smtClean="0">
                          <a:latin typeface="Cambria"/>
                          <a:cs typeface="Cambria"/>
                        </a:rPr>
                        <a:t>:</a:t>
                      </a:r>
                      <a:r>
                        <a:rPr sz="1450" spc="40" dirty="0" smtClean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Software Security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–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Building Security</a:t>
                      </a:r>
                      <a:r>
                        <a:rPr sz="145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In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4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450" spc="5" dirty="0" smtClean="0">
                          <a:latin typeface="Cambria"/>
                          <a:cs typeface="Cambria"/>
                        </a:rPr>
                        <a:t>Security and Usability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40">
                      <a:solidFill>
                        <a:srgbClr val="000000"/>
                      </a:solidFill>
                      <a:prstDash val="soli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450" dirty="0" smtClean="0">
                          <a:latin typeface="Cambria"/>
                          <a:cs typeface="Cambria"/>
                        </a:rPr>
                        <a:t> Academic Papers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40">
                      <a:solidFill>
                        <a:srgbClr val="000000"/>
                      </a:solidFill>
                      <a:prstDash val="soli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756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50" dirty="0">
                        <a:latin typeface="Times New Roman"/>
                        <a:cs typeface="Times New Roman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</a:pPr>
                      <a:r>
                        <a:rPr sz="1450" spc="15" dirty="0">
                          <a:latin typeface="Cambria"/>
                          <a:cs typeface="Cambria"/>
                        </a:rPr>
                        <a:t>W2</a:t>
                      </a:r>
                      <a:r>
                        <a:rPr sz="1450" spc="-1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 smtClean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GB" sz="1450" spc="5" dirty="0" smtClean="0">
                          <a:latin typeface="Cambria"/>
                          <a:cs typeface="Cambria"/>
                        </a:rPr>
                        <a:t>MY</a:t>
                      </a:r>
                      <a:r>
                        <a:rPr sz="1450" spc="5" dirty="0" smtClean="0">
                          <a:latin typeface="Cambria"/>
                          <a:cs typeface="Cambria"/>
                        </a:rPr>
                        <a:t>)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4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450" spc="5" dirty="0" smtClean="0">
                          <a:latin typeface="Cambria"/>
                          <a:cs typeface="Cambria"/>
                        </a:rPr>
                        <a:t>Introduction to Security Risk Analysis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ts val="905"/>
                        </a:lnSpc>
                      </a:pP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93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4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450" spc="10" dirty="0">
                          <a:latin typeface="Cambria"/>
                          <a:cs typeface="Cambria"/>
                        </a:rPr>
                        <a:t>CORAS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4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50" spc="15" dirty="0" smtClean="0">
                          <a:latin typeface="Cambria"/>
                          <a:cs typeface="Cambria"/>
                        </a:rPr>
                        <a:t>Model</a:t>
                      </a:r>
                      <a:r>
                        <a:rPr lang="en-GB" sz="1450" spc="15" dirty="0" smtClean="0">
                          <a:latin typeface="Cambria"/>
                          <a:cs typeface="Cambria"/>
                        </a:rPr>
                        <a:t>-</a:t>
                      </a:r>
                      <a:r>
                        <a:rPr sz="1450" spc="15" dirty="0" smtClean="0">
                          <a:latin typeface="Cambria"/>
                          <a:cs typeface="Cambria"/>
                        </a:rPr>
                        <a:t>Driven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Risk Analysis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– Chapter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3: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45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guided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50" spc="5" dirty="0">
                          <a:latin typeface="Cambria"/>
                          <a:cs typeface="Cambria"/>
                        </a:rPr>
                        <a:t>tour for the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CORAS</a:t>
                      </a:r>
                      <a:r>
                        <a:rPr sz="145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method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4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39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4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450" spc="10" dirty="0" smtClean="0">
                          <a:latin typeface="Cambria"/>
                          <a:cs typeface="Cambria"/>
                        </a:rPr>
                        <a:t>CORAS</a:t>
                      </a:r>
                      <a:r>
                        <a:rPr lang="en-GB" sz="1450" spc="10" dirty="0" smtClean="0">
                          <a:latin typeface="Cambria"/>
                          <a:cs typeface="Cambria"/>
                        </a:rPr>
                        <a:t> Exercise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40">
                      <a:solidFill>
                        <a:srgbClr val="000000"/>
                      </a:solidFill>
                      <a:prstDash val="solid"/>
                    </a:lnT>
                    <a:lnB w="3114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50" spc="15" dirty="0" smtClean="0">
                          <a:latin typeface="Cambria"/>
                          <a:cs typeface="Cambria"/>
                        </a:rPr>
                        <a:t>Model</a:t>
                      </a:r>
                      <a:r>
                        <a:rPr lang="en-GB" sz="1450" spc="15" dirty="0" smtClean="0">
                          <a:latin typeface="Cambria"/>
                          <a:cs typeface="Cambria"/>
                        </a:rPr>
                        <a:t>-</a:t>
                      </a:r>
                      <a:r>
                        <a:rPr sz="1450" spc="15" dirty="0" smtClean="0">
                          <a:latin typeface="Cambria"/>
                          <a:cs typeface="Cambria"/>
                        </a:rPr>
                        <a:t>Driven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Risk Analysis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– Chapter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3: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45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guided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50" spc="5" dirty="0">
                          <a:latin typeface="Cambria"/>
                          <a:cs typeface="Cambria"/>
                        </a:rPr>
                        <a:t>tour for the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CORAS</a:t>
                      </a:r>
                      <a:r>
                        <a:rPr sz="145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method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40">
                      <a:solidFill>
                        <a:srgbClr val="000000"/>
                      </a:solidFill>
                      <a:prstDash val="solid"/>
                    </a:lnT>
                    <a:lnB w="3114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79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50" spc="15" dirty="0" smtClean="0">
                          <a:latin typeface="Cambria"/>
                          <a:cs typeface="Cambria"/>
                        </a:rPr>
                        <a:t>W3</a:t>
                      </a:r>
                      <a:r>
                        <a:rPr sz="1450" spc="-100" dirty="0" smtClean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 smtClean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GB" sz="1450" spc="5" dirty="0" smtClean="0">
                          <a:latin typeface="Cambria"/>
                          <a:cs typeface="Cambria"/>
                        </a:rPr>
                        <a:t>MY</a:t>
                      </a:r>
                      <a:r>
                        <a:rPr sz="1450" spc="5" dirty="0" smtClean="0">
                          <a:latin typeface="Cambria"/>
                          <a:cs typeface="Cambria"/>
                        </a:rPr>
                        <a:t>)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</a:pPr>
                      <a:r>
                        <a:rPr sz="1450" spc="5" dirty="0" smtClean="0">
                          <a:latin typeface="Cambria"/>
                          <a:cs typeface="Cambria"/>
                        </a:rPr>
                        <a:t>Security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Requirements  </a:t>
                      </a:r>
                      <a:r>
                        <a:rPr sz="1450" spc="105" dirty="0">
                          <a:latin typeface="Cambria"/>
                          <a:cs typeface="Cambria"/>
                        </a:rPr>
                        <a:t>;</a:t>
                      </a:r>
                      <a:r>
                        <a:rPr sz="1450" spc="-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SQUARE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4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4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7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40">
                      <a:solidFill>
                        <a:srgbClr val="000000"/>
                      </a:solidFill>
                      <a:prstDash val="soli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50" spc="5" dirty="0">
                          <a:latin typeface="Cambria"/>
                          <a:cs typeface="Cambria"/>
                        </a:rPr>
                        <a:t>Security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Requirements – Abuse</a:t>
                      </a:r>
                      <a:r>
                        <a:rPr sz="1450" spc="-6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Cases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50" spc="10" dirty="0">
                          <a:latin typeface="Cambria"/>
                          <a:cs typeface="Cambria"/>
                        </a:rPr>
                        <a:t>Chapter </a:t>
                      </a:r>
                      <a:r>
                        <a:rPr sz="1450" spc="55" dirty="0">
                          <a:latin typeface="Cambria"/>
                          <a:cs typeface="Cambria"/>
                        </a:rPr>
                        <a:t>8;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Software Security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–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Building Security</a:t>
                      </a:r>
                      <a:r>
                        <a:rPr sz="1450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In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393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50" dirty="0">
                        <a:latin typeface="Times New Roman"/>
                        <a:cs typeface="Times New Roman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</a:pPr>
                      <a:r>
                        <a:rPr sz="1450" spc="15" dirty="0">
                          <a:latin typeface="Cambria"/>
                          <a:cs typeface="Cambria"/>
                        </a:rPr>
                        <a:t>W4</a:t>
                      </a:r>
                      <a:r>
                        <a:rPr sz="1450" spc="-1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 smtClean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GB" sz="1450" spc="5" dirty="0" smtClean="0">
                          <a:latin typeface="Cambria"/>
                          <a:cs typeface="Cambria"/>
                        </a:rPr>
                        <a:t>SF</a:t>
                      </a:r>
                      <a:r>
                        <a:rPr sz="1450" spc="5" dirty="0" smtClean="0">
                          <a:latin typeface="Cambria"/>
                          <a:cs typeface="Cambria"/>
                        </a:rPr>
                        <a:t>)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50" spc="5" dirty="0">
                          <a:latin typeface="Cambria"/>
                          <a:cs typeface="Cambria"/>
                        </a:rPr>
                        <a:t>Secure Software Architecture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and Design </a:t>
                      </a:r>
                      <a:r>
                        <a:rPr sz="1450" spc="105" dirty="0">
                          <a:latin typeface="Cambria"/>
                          <a:cs typeface="Cambria"/>
                        </a:rPr>
                        <a:t>;</a:t>
                      </a:r>
                      <a:r>
                        <a:rPr sz="145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Threat</a:t>
                      </a:r>
                      <a:endParaRPr sz="1450">
                        <a:latin typeface="Cambria"/>
                        <a:cs typeface="Cambria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50" spc="5" dirty="0">
                          <a:latin typeface="Cambria"/>
                          <a:cs typeface="Cambria"/>
                        </a:rPr>
                        <a:t>Modelling </a:t>
                      </a:r>
                      <a:r>
                        <a:rPr sz="1450" spc="105" dirty="0">
                          <a:latin typeface="Cambria"/>
                          <a:cs typeface="Cambria"/>
                        </a:rPr>
                        <a:t>;</a:t>
                      </a:r>
                      <a:r>
                        <a:rPr sz="145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STRIDE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450" spc="10" dirty="0">
                          <a:latin typeface="Cambria"/>
                          <a:cs typeface="Cambria"/>
                        </a:rPr>
                        <a:t>Chapter 9  </a:t>
                      </a:r>
                      <a:r>
                        <a:rPr sz="1450" spc="105" dirty="0">
                          <a:latin typeface="Cambria"/>
                          <a:cs typeface="Cambria"/>
                        </a:rPr>
                        <a:t>;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The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Security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Development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Life</a:t>
                      </a:r>
                      <a:r>
                        <a:rPr sz="1450" spc="-17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Cycle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75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4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50" spc="5" dirty="0">
                          <a:latin typeface="Cambria"/>
                          <a:cs typeface="Cambria"/>
                        </a:rPr>
                        <a:t>Threat Modelling </a:t>
                      </a:r>
                      <a:r>
                        <a:rPr sz="1450" spc="105" dirty="0">
                          <a:latin typeface="Cambria"/>
                          <a:cs typeface="Cambria"/>
                        </a:rPr>
                        <a:t>;</a:t>
                      </a:r>
                      <a:r>
                        <a:rPr sz="145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STRIDE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4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50" spc="10" dirty="0">
                          <a:latin typeface="Cambria"/>
                          <a:cs typeface="Cambria"/>
                        </a:rPr>
                        <a:t>Chapter 9 </a:t>
                      </a:r>
                      <a:r>
                        <a:rPr sz="1450" spc="105" dirty="0">
                          <a:latin typeface="Cambria"/>
                          <a:cs typeface="Cambria"/>
                        </a:rPr>
                        <a:t>;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The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Security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Development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Life</a:t>
                      </a:r>
                      <a:r>
                        <a:rPr sz="1450" spc="1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Cycle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48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1393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4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50" spc="5" dirty="0">
                          <a:latin typeface="Cambria"/>
                          <a:cs typeface="Cambria"/>
                        </a:rPr>
                        <a:t>Secure Software Architecture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and Design </a:t>
                      </a:r>
                      <a:r>
                        <a:rPr sz="1450" spc="105" dirty="0">
                          <a:latin typeface="Cambria"/>
                          <a:cs typeface="Cambria"/>
                        </a:rPr>
                        <a:t>;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 smtClean="0">
                          <a:latin typeface="Cambria"/>
                          <a:cs typeface="Cambria"/>
                        </a:rPr>
                        <a:t>T</a:t>
                      </a:r>
                      <a:r>
                        <a:rPr lang="en-GB" sz="1450" spc="5" dirty="0" err="1" smtClean="0">
                          <a:latin typeface="Cambria"/>
                          <a:cs typeface="Cambria"/>
                        </a:rPr>
                        <a:t>hreat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50" spc="5" dirty="0">
                          <a:latin typeface="Cambria"/>
                          <a:cs typeface="Cambria"/>
                        </a:rPr>
                        <a:t>Modelling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– LINDDUN – Misuse</a:t>
                      </a:r>
                      <a:r>
                        <a:rPr sz="145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Cases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48">
                      <a:solidFill>
                        <a:srgbClr val="000000"/>
                      </a:solidFill>
                      <a:prstDash val="solid"/>
                    </a:lnT>
                    <a:lnB w="3114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48">
                      <a:solidFill>
                        <a:srgbClr val="000000"/>
                      </a:solidFill>
                      <a:prstDash val="solid"/>
                    </a:lnT>
                    <a:lnB w="3114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13934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600" spc="20" dirty="0" smtClean="0">
                          <a:latin typeface="Cambria"/>
                          <a:cs typeface="Cambria"/>
                        </a:rPr>
                        <a:t>W5</a:t>
                      </a:r>
                      <a:r>
                        <a:rPr sz="1600" spc="-80" dirty="0" smtClean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5" dirty="0" smtClean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GB" sz="1600" spc="5" dirty="0" smtClean="0">
                          <a:latin typeface="Cambria"/>
                          <a:cs typeface="Cambria"/>
                        </a:rPr>
                        <a:t>SF</a:t>
                      </a:r>
                      <a:r>
                        <a:rPr sz="1600" spc="5" dirty="0" smtClean="0">
                          <a:latin typeface="Cambria"/>
                          <a:cs typeface="Cambria"/>
                        </a:rPr>
                        <a:t>)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GB" sz="1600" dirty="0" smtClean="0">
                          <a:latin typeface="Cambria"/>
                          <a:cs typeface="Cambria"/>
                        </a:rPr>
                        <a:t>Designing Secure Architectures Using Software Patterns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48">
                      <a:solidFill>
                        <a:srgbClr val="000000"/>
                      </a:solidFill>
                      <a:prstDash val="solid"/>
                    </a:lnT>
                    <a:lnB w="3114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lang="en-GB" sz="1600" dirty="0" smtClean="0">
                          <a:latin typeface="Cambria"/>
                          <a:cs typeface="Cambria"/>
                        </a:rPr>
                        <a:t>E. B. Fernandez. Security Patterns In Practice, Chapters 1-2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48">
                      <a:solidFill>
                        <a:srgbClr val="000000"/>
                      </a:solidFill>
                      <a:prstDash val="solid"/>
                    </a:lnT>
                    <a:lnB w="3114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25557"/>
                  </a:ext>
                </a:extLst>
              </a:tr>
              <a:tr h="513934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600" spc="20" dirty="0" smtClean="0">
                          <a:latin typeface="Cambria"/>
                          <a:cs typeface="Cambria"/>
                        </a:rPr>
                        <a:t>W6</a:t>
                      </a:r>
                      <a:r>
                        <a:rPr sz="1600" spc="-80" dirty="0" smtClean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5" dirty="0" smtClean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GB" sz="1600" spc="5" dirty="0" smtClean="0">
                          <a:latin typeface="Cambria"/>
                          <a:cs typeface="Cambria"/>
                        </a:rPr>
                        <a:t>MY</a:t>
                      </a:r>
                      <a:r>
                        <a:rPr sz="1600" spc="5" dirty="0" smtClean="0">
                          <a:latin typeface="Cambria"/>
                          <a:cs typeface="Cambria"/>
                        </a:rPr>
                        <a:t>)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4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GB" sz="1600" spc="10" dirty="0" smtClean="0">
                          <a:latin typeface="Cambria"/>
                          <a:cs typeface="Cambria"/>
                        </a:rPr>
                        <a:t>Risk-Based Software Testing, Model Checking and Software Verification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48">
                      <a:solidFill>
                        <a:srgbClr val="000000"/>
                      </a:solidFill>
                      <a:prstDash val="solid"/>
                    </a:lnT>
                    <a:lnB w="3114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935"/>
                        </a:lnSpc>
                      </a:pP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48">
                      <a:solidFill>
                        <a:srgbClr val="000000"/>
                      </a:solidFill>
                      <a:prstDash val="solid"/>
                    </a:lnT>
                    <a:lnB w="31148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04787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2008" y="9183685"/>
            <a:ext cx="1939925" cy="569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06100" y="9194800"/>
            <a:ext cx="1790700" cy="52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241300"/>
            <a:ext cx="8305800" cy="660400"/>
          </a:xfrm>
          <a:custGeom>
            <a:avLst/>
            <a:gdLst/>
            <a:ahLst/>
            <a:cxnLst/>
            <a:rect l="l" t="t" r="r" b="b"/>
            <a:pathLst>
              <a:path w="8305800" h="660400">
                <a:moveTo>
                  <a:pt x="0" y="0"/>
                </a:moveTo>
                <a:lnTo>
                  <a:pt x="8305800" y="0"/>
                </a:lnTo>
                <a:lnTo>
                  <a:pt x="83058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76D6FF">
              <a:alpha val="5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800" y="265493"/>
            <a:ext cx="4316095" cy="606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12845" algn="l"/>
              </a:tabLst>
            </a:pPr>
            <a:r>
              <a:rPr sz="3800" i="1" spc="-5" dirty="0">
                <a:latin typeface="Arial"/>
                <a:cs typeface="Arial"/>
              </a:rPr>
              <a:t>pl</a:t>
            </a:r>
            <a:r>
              <a:rPr sz="3800" i="1" dirty="0">
                <a:latin typeface="Arial"/>
                <a:cs typeface="Arial"/>
              </a:rPr>
              <a:t>an</a:t>
            </a:r>
            <a:r>
              <a:rPr sz="3800" i="1" spc="-5" dirty="0">
                <a:latin typeface="Arial"/>
                <a:cs typeface="Arial"/>
              </a:rPr>
              <a:t> o</a:t>
            </a:r>
            <a:r>
              <a:rPr sz="3800" i="1" dirty="0">
                <a:latin typeface="Arial"/>
                <a:cs typeface="Arial"/>
              </a:rPr>
              <a:t>f</a:t>
            </a:r>
            <a:r>
              <a:rPr sz="3800" i="1" spc="-5" dirty="0">
                <a:latin typeface="Arial"/>
                <a:cs typeface="Arial"/>
              </a:rPr>
              <a:t> l</a:t>
            </a:r>
            <a:r>
              <a:rPr sz="3800" i="1" dirty="0">
                <a:latin typeface="Arial"/>
                <a:cs typeface="Arial"/>
              </a:rPr>
              <a:t>ect</a:t>
            </a:r>
            <a:r>
              <a:rPr sz="3800" i="1" spc="-5" dirty="0">
                <a:latin typeface="Arial"/>
                <a:cs typeface="Arial"/>
              </a:rPr>
              <a:t>u</a:t>
            </a:r>
            <a:r>
              <a:rPr sz="3800" i="1" dirty="0">
                <a:latin typeface="Arial"/>
                <a:cs typeface="Arial"/>
              </a:rPr>
              <a:t>res	(2)</a:t>
            </a:r>
            <a:endParaRPr sz="3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430">
              <a:lnSpc>
                <a:spcPts val="1650"/>
              </a:lnSpc>
            </a:pPr>
            <a:r>
              <a:rPr dirty="0"/>
              <a:t>7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592329"/>
              </p:ext>
            </p:extLst>
          </p:nvPr>
        </p:nvGraphicFramePr>
        <p:xfrm>
          <a:off x="1557959" y="2091190"/>
          <a:ext cx="9908113" cy="5909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2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9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6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6755">
                <a:tc rowSpan="3"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</a:pPr>
                      <a:r>
                        <a:rPr sz="1600" spc="20" dirty="0" smtClean="0">
                          <a:latin typeface="Cambria"/>
                          <a:cs typeface="Cambria"/>
                        </a:rPr>
                        <a:t>W7</a:t>
                      </a:r>
                      <a:r>
                        <a:rPr sz="1600" spc="-95" dirty="0" smtClean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10" dirty="0" smtClean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GB" sz="1600" spc="10" dirty="0" smtClean="0">
                          <a:latin typeface="Cambria"/>
                          <a:cs typeface="Cambria"/>
                        </a:rPr>
                        <a:t>OB</a:t>
                      </a:r>
                      <a:r>
                        <a:rPr sz="1600" spc="10" dirty="0" smtClean="0">
                          <a:latin typeface="Cambria"/>
                          <a:cs typeface="Cambria"/>
                        </a:rPr>
                        <a:t>)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6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Low-Level Software Vulnerabilities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0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600" spc="10" dirty="0" err="1" smtClean="0">
                          <a:latin typeface="Cambria"/>
                          <a:cs typeface="Cambria"/>
                        </a:rPr>
                        <a:t>Viega</a:t>
                      </a:r>
                      <a:r>
                        <a:rPr lang="en-GB" sz="1600" spc="10" dirty="0" smtClean="0">
                          <a:latin typeface="Cambria"/>
                          <a:cs typeface="Cambria"/>
                        </a:rPr>
                        <a:t>, McGraw. Building Secure Software. Chapter 7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3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46">
                      <a:solidFill>
                        <a:srgbClr val="000000"/>
                      </a:solidFill>
                      <a:prstDash val="solid"/>
                    </a:lnR>
                    <a:lnT w="323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08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695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>
                      <a:solidFill>
                        <a:srgbClr val="000000"/>
                      </a:solidFill>
                      <a:prstDash val="solid"/>
                    </a:lnR>
                    <a:lnT w="32321">
                      <a:solidFill>
                        <a:srgbClr val="000000"/>
                      </a:solidFill>
                      <a:prstDash val="solid"/>
                    </a:lnT>
                    <a:lnB w="3224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6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Low-Level Software Vulnerabilities - </a:t>
                      </a:r>
                      <a:r>
                        <a:rPr lang="en-GB" sz="1600" b="0" i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Defenses</a:t>
                      </a:r>
                      <a:endParaRPr lang="en-GB"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346">
                      <a:solidFill>
                        <a:srgbClr val="000000"/>
                      </a:solidFill>
                      <a:prstDash val="solid"/>
                    </a:lnL>
                    <a:lnR w="32346">
                      <a:solidFill>
                        <a:srgbClr val="000000"/>
                      </a:solidFill>
                      <a:prstDash val="solid"/>
                    </a:lnR>
                    <a:lnT w="32308">
                      <a:solidFill>
                        <a:srgbClr val="000000"/>
                      </a:solidFill>
                      <a:prstDash val="solid"/>
                    </a:lnT>
                    <a:lnB w="3232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latin typeface="Cambria"/>
                          <a:cs typeface="Cambria"/>
                        </a:rPr>
                        <a:t> </a:t>
                      </a:r>
                      <a:r>
                        <a:rPr lang="en-GB" sz="1600" dirty="0" err="1" smtClean="0">
                          <a:latin typeface="Cambria"/>
                          <a:cs typeface="Cambria"/>
                        </a:rPr>
                        <a:t>Viega</a:t>
                      </a:r>
                      <a:r>
                        <a:rPr lang="en-GB" sz="1600" dirty="0" smtClean="0">
                          <a:latin typeface="Cambria"/>
                          <a:cs typeface="Cambria"/>
                        </a:rPr>
                        <a:t>, McGraw. Building Secure Software. Chapter 7.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346">
                      <a:solidFill>
                        <a:srgbClr val="000000"/>
                      </a:solidFill>
                      <a:prstDash val="solid"/>
                    </a:lnL>
                    <a:lnR w="32346">
                      <a:solidFill>
                        <a:srgbClr val="000000"/>
                      </a:solidFill>
                      <a:prstDash val="solid"/>
                    </a:lnR>
                    <a:lnT w="32308">
                      <a:solidFill>
                        <a:srgbClr val="000000"/>
                      </a:solidFill>
                      <a:prstDash val="solid"/>
                    </a:lnT>
                    <a:lnB w="3232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>
                      <a:solidFill>
                        <a:srgbClr val="000000"/>
                      </a:solidFill>
                      <a:prstDash val="solid"/>
                    </a:lnR>
                    <a:lnT w="32321">
                      <a:solidFill>
                        <a:srgbClr val="000000"/>
                      </a:solidFill>
                      <a:prstDash val="solid"/>
                    </a:lnT>
                    <a:lnB w="3224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600" b="0" spc="10" dirty="0" smtClean="0">
                          <a:latin typeface="Cambria"/>
                          <a:cs typeface="Cambria"/>
                        </a:rPr>
                        <a:t>Lab</a:t>
                      </a:r>
                      <a:endParaRPr sz="1600" b="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21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21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429">
                <a:tc rowSpan="3"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15" dirty="0" smtClean="0">
                          <a:latin typeface="Cambria"/>
                          <a:cs typeface="Cambria"/>
                        </a:rPr>
                        <a:t>W8</a:t>
                      </a:r>
                      <a:r>
                        <a:rPr sz="1600" spc="-85" dirty="0" smtClean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5" dirty="0" smtClean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GB" sz="1600" spc="5" dirty="0" smtClean="0">
                          <a:latin typeface="Cambria"/>
                          <a:cs typeface="Cambria"/>
                        </a:rPr>
                        <a:t>OB</a:t>
                      </a:r>
                      <a:r>
                        <a:rPr sz="1600" spc="5" dirty="0" smtClean="0">
                          <a:latin typeface="Cambria"/>
                          <a:cs typeface="Cambria"/>
                        </a:rPr>
                        <a:t>)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6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Low-Level Software Vulnerabilities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600" spc="10" dirty="0" err="1" smtClean="0">
                          <a:latin typeface="Cambria"/>
                          <a:cs typeface="Cambria"/>
                        </a:rPr>
                        <a:t>Viega</a:t>
                      </a:r>
                      <a:r>
                        <a:rPr lang="en-GB" sz="1600" spc="10" dirty="0" smtClean="0">
                          <a:latin typeface="Cambria"/>
                          <a:cs typeface="Cambria"/>
                        </a:rPr>
                        <a:t>, McGraw. Building Secure Software. Chapter 7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>
                      <a:solidFill>
                        <a:srgbClr val="000000"/>
                      </a:solidFill>
                      <a:prstDash val="soli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4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>
                      <a:solidFill>
                        <a:srgbClr val="000000"/>
                      </a:solidFill>
                      <a:prstDash val="soli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6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Low-Level Software Vulnerabilities - </a:t>
                      </a:r>
                      <a:r>
                        <a:rPr lang="en-GB" sz="1600" b="0" i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Defenses</a:t>
                      </a:r>
                      <a:endParaRPr lang="en-GB"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>
                      <a:solidFill>
                        <a:srgbClr val="000000"/>
                      </a:solidFill>
                      <a:prstDash val="soli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latin typeface="Cambria"/>
                          <a:cs typeface="Cambria"/>
                        </a:rPr>
                        <a:t> </a:t>
                      </a:r>
                      <a:r>
                        <a:rPr lang="en-GB" sz="1600" dirty="0" err="1" smtClean="0">
                          <a:latin typeface="Cambria"/>
                          <a:cs typeface="Cambria"/>
                        </a:rPr>
                        <a:t>Viega</a:t>
                      </a:r>
                      <a:r>
                        <a:rPr lang="en-GB" sz="1600" dirty="0" smtClean="0">
                          <a:latin typeface="Cambria"/>
                          <a:cs typeface="Cambria"/>
                        </a:rPr>
                        <a:t>, McGraw. Building Secure Software. Chapter 7.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>
                      <a:solidFill>
                        <a:srgbClr val="000000"/>
                      </a:solidFill>
                      <a:prstDash val="soli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4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>
                      <a:solidFill>
                        <a:srgbClr val="000000"/>
                      </a:solidFill>
                      <a:prstDash val="soli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600" b="0" spc="10" dirty="0" smtClean="0">
                          <a:latin typeface="Cambria"/>
                          <a:cs typeface="Cambria"/>
                        </a:rPr>
                        <a:t>Lab</a:t>
                      </a:r>
                      <a:endParaRPr sz="1600" b="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5429">
                <a:tc rowSpan="3"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endParaRPr lang="en-GB" sz="1600" spc="15" dirty="0" smtClean="0">
                        <a:latin typeface="Cambria"/>
                        <a:cs typeface="Cambria"/>
                      </a:endParaRPr>
                    </a:p>
                    <a:p>
                      <a:pPr marL="3492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600" spc="15" dirty="0" smtClean="0">
                          <a:latin typeface="Cambria"/>
                          <a:cs typeface="Cambria"/>
                        </a:rPr>
                        <a:t>W9</a:t>
                      </a:r>
                      <a:r>
                        <a:rPr sz="1600" spc="-95" dirty="0" smtClean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5" dirty="0" smtClean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GB" sz="1600" spc="5" dirty="0" smtClean="0">
                          <a:latin typeface="Cambria"/>
                          <a:cs typeface="Cambria"/>
                        </a:rPr>
                        <a:t>OB</a:t>
                      </a:r>
                      <a:r>
                        <a:rPr sz="1600" spc="5" dirty="0" smtClean="0">
                          <a:latin typeface="Cambria"/>
                          <a:cs typeface="Cambria"/>
                        </a:rPr>
                        <a:t>)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600" spc="10" dirty="0" smtClean="0">
                          <a:latin typeface="Cambria"/>
                          <a:cs typeface="Cambria"/>
                        </a:rPr>
                        <a:t>Static and Dynamic Analysis of Code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1025"/>
                        </a:lnSpc>
                      </a:pPr>
                      <a:endParaRPr lang="en-GB" sz="1600" spc="10" dirty="0" smtClean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803798"/>
                  </a:ext>
                </a:extLst>
              </a:tr>
              <a:tr h="3654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600" spc="10" dirty="0" smtClean="0">
                          <a:latin typeface="Cambria"/>
                          <a:cs typeface="Cambria"/>
                        </a:rPr>
                        <a:t>Tutorial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936186"/>
                  </a:ext>
                </a:extLst>
              </a:tr>
              <a:tr h="3654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600" spc="10" dirty="0" smtClean="0">
                          <a:latin typeface="Cambria"/>
                          <a:cs typeface="Cambria"/>
                        </a:rPr>
                        <a:t>Lab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4386117"/>
                  </a:ext>
                </a:extLst>
              </a:tr>
              <a:tr h="365429">
                <a:tc rowSpan="3">
                  <a:txBody>
                    <a:bodyPr/>
                    <a:lstStyle/>
                    <a:p>
                      <a:pPr marL="34925" marR="427990">
                        <a:lnSpc>
                          <a:spcPct val="112599"/>
                        </a:lnSpc>
                      </a:pPr>
                      <a:r>
                        <a:rPr sz="1600" dirty="0" smtClean="0">
                          <a:latin typeface="Cambria"/>
                          <a:cs typeface="Cambria"/>
                        </a:rPr>
                        <a:t>W</a:t>
                      </a:r>
                      <a:r>
                        <a:rPr sz="1600" spc="-5" dirty="0" smtClean="0">
                          <a:latin typeface="Cambria"/>
                          <a:cs typeface="Cambria"/>
                        </a:rPr>
                        <a:t>1</a:t>
                      </a:r>
                      <a:r>
                        <a:rPr sz="1600" dirty="0" smtClean="0">
                          <a:latin typeface="Cambria"/>
                          <a:cs typeface="Cambria"/>
                        </a:rPr>
                        <a:t>0  </a:t>
                      </a:r>
                      <a:r>
                        <a:rPr sz="1600" spc="10" dirty="0" smtClean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GB" sz="1600" spc="10" dirty="0" smtClean="0">
                          <a:latin typeface="Cambria"/>
                          <a:cs typeface="Cambria"/>
                        </a:rPr>
                        <a:t>OB</a:t>
                      </a:r>
                      <a:r>
                        <a:rPr sz="1600" spc="10" dirty="0" smtClean="0">
                          <a:latin typeface="Cambria"/>
                          <a:cs typeface="Cambria"/>
                        </a:rPr>
                        <a:t>)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lang="en-GB" sz="1600" dirty="0" smtClean="0">
                          <a:latin typeface="Cambria"/>
                          <a:cs typeface="Cambria"/>
                        </a:rPr>
                        <a:t>Malware Analysis and Reverse Engineering Part 1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12599"/>
                        </a:lnSpc>
                        <a:spcBef>
                          <a:spcPts val="605"/>
                        </a:spcBef>
                      </a:pP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1026977"/>
                  </a:ext>
                </a:extLst>
              </a:tr>
              <a:tr h="3654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dirty="0" smtClean="0">
                          <a:latin typeface="Times New Roman"/>
                          <a:cs typeface="Times New Roman"/>
                        </a:rPr>
                        <a:t>Tutorial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747338"/>
                  </a:ext>
                </a:extLst>
              </a:tr>
              <a:tr h="3654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600" spc="10" dirty="0" smtClean="0">
                          <a:latin typeface="Cambria"/>
                          <a:cs typeface="Cambria"/>
                        </a:rPr>
                        <a:t>Lab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867438"/>
                  </a:ext>
                </a:extLst>
              </a:tr>
              <a:tr h="36542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34925" marR="427990">
                        <a:lnSpc>
                          <a:spcPct val="112599"/>
                        </a:lnSpc>
                      </a:pPr>
                      <a:r>
                        <a:rPr sz="1600" dirty="0">
                          <a:latin typeface="Cambria"/>
                          <a:cs typeface="Cambria"/>
                        </a:rPr>
                        <a:t>W</a:t>
                      </a:r>
                      <a:r>
                        <a:rPr sz="1600" spc="-5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1  </a:t>
                      </a:r>
                      <a:r>
                        <a:rPr sz="1600" spc="10" dirty="0" smtClean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GB" sz="1600" spc="10" dirty="0" smtClean="0">
                          <a:latin typeface="Cambria"/>
                          <a:cs typeface="Cambria"/>
                        </a:rPr>
                        <a:t>OB</a:t>
                      </a:r>
                      <a:r>
                        <a:rPr sz="1600" spc="10" dirty="0" smtClean="0">
                          <a:latin typeface="Cambria"/>
                          <a:cs typeface="Cambria"/>
                        </a:rPr>
                        <a:t>)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600" spc="10" dirty="0" smtClean="0">
                          <a:latin typeface="Cambria"/>
                          <a:cs typeface="Cambria"/>
                        </a:rPr>
                        <a:t>Malware Analysis and Reverse Engineering Part 2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899614"/>
                  </a:ext>
                </a:extLst>
              </a:tr>
              <a:tr h="3654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latin typeface="Cambria"/>
                          <a:cs typeface="Cambria"/>
                        </a:rPr>
                        <a:t>Tutorial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868568"/>
                  </a:ext>
                </a:extLst>
              </a:tr>
              <a:tr h="3654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600" spc="10" dirty="0">
                          <a:latin typeface="Cambria"/>
                          <a:cs typeface="Cambria"/>
                        </a:rPr>
                        <a:t>No</a:t>
                      </a:r>
                      <a:r>
                        <a:rPr sz="1600" spc="-9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10" dirty="0">
                          <a:latin typeface="Cambria"/>
                          <a:cs typeface="Cambria"/>
                        </a:rPr>
                        <a:t>Lab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700731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2008" y="9183685"/>
            <a:ext cx="1939925" cy="569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06100" y="9194800"/>
            <a:ext cx="1790700" cy="52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241300"/>
            <a:ext cx="8305800" cy="660400"/>
          </a:xfrm>
          <a:custGeom>
            <a:avLst/>
            <a:gdLst/>
            <a:ahLst/>
            <a:cxnLst/>
            <a:rect l="l" t="t" r="r" b="b"/>
            <a:pathLst>
              <a:path w="8305800" h="660400">
                <a:moveTo>
                  <a:pt x="0" y="0"/>
                </a:moveTo>
                <a:lnTo>
                  <a:pt x="8305800" y="0"/>
                </a:lnTo>
                <a:lnTo>
                  <a:pt x="83058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76D6FF">
              <a:alpha val="5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800" y="265493"/>
            <a:ext cx="4316095" cy="606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12845" algn="l"/>
              </a:tabLst>
            </a:pPr>
            <a:r>
              <a:rPr lang="en-GB" sz="3800" i="1" spc="-5" dirty="0" smtClean="0">
                <a:latin typeface="Arial"/>
                <a:cs typeface="Arial"/>
              </a:rPr>
              <a:t>Weekly schedule</a:t>
            </a:r>
            <a:endParaRPr sz="3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430">
              <a:lnSpc>
                <a:spcPts val="1650"/>
              </a:lnSpc>
            </a:pPr>
            <a:r>
              <a:rPr dirty="0"/>
              <a:t>7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/>
          <a:srcRect l="59289" t="22515" r="15086" b="14523"/>
          <a:stretch/>
        </p:blipFill>
        <p:spPr>
          <a:xfrm>
            <a:off x="1487189" y="1600200"/>
            <a:ext cx="10304814" cy="712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0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0640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025900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111684" cy="51451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4035336" cy="50051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18889" y="1260204"/>
            <a:ext cx="8985910" cy="1539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57053" y="1303922"/>
            <a:ext cx="8947785" cy="20955"/>
          </a:xfrm>
          <a:custGeom>
            <a:avLst/>
            <a:gdLst/>
            <a:ahLst/>
            <a:cxnLst/>
            <a:rect l="l" t="t" r="r" b="b"/>
            <a:pathLst>
              <a:path w="8947785" h="20955">
                <a:moveTo>
                  <a:pt x="8947746" y="38"/>
                </a:moveTo>
                <a:lnTo>
                  <a:pt x="0" y="20602"/>
                </a:lnTo>
              </a:path>
            </a:pathLst>
          </a:custGeom>
          <a:ln w="63500">
            <a:solidFill>
              <a:srgbClr val="0055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400" y="4965700"/>
            <a:ext cx="4025900" cy="635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400" y="4965699"/>
            <a:ext cx="4025900" cy="635000"/>
          </a:xfrm>
          <a:custGeom>
            <a:avLst/>
            <a:gdLst/>
            <a:ahLst/>
            <a:cxnLst/>
            <a:rect l="l" t="t" r="r" b="b"/>
            <a:pathLst>
              <a:path w="4025900" h="635000">
                <a:moveTo>
                  <a:pt x="0" y="0"/>
                </a:moveTo>
                <a:lnTo>
                  <a:pt x="4025900" y="0"/>
                </a:lnTo>
                <a:lnTo>
                  <a:pt x="4025900" y="634999"/>
                </a:lnTo>
                <a:lnTo>
                  <a:pt x="0" y="63499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1700" y="279400"/>
            <a:ext cx="4178300" cy="927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1503" y="8865878"/>
            <a:ext cx="3243580" cy="725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u="sng" spc="-5" dirty="0">
                <a:solidFill>
                  <a:srgbClr val="164F86"/>
                </a:solidFill>
                <a:latin typeface="Arial"/>
                <a:cs typeface="Arial"/>
                <a:hlinkClick r:id="rId9"/>
              </a:rPr>
              <a:t>www.CyberSecuritySoton.org</a:t>
            </a:r>
            <a:endParaRPr sz="1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240"/>
              </a:spcBef>
            </a:pPr>
            <a:r>
              <a:rPr sz="1800" b="1" i="1" u="sng" dirty="0">
                <a:solidFill>
                  <a:srgbClr val="164F86"/>
                </a:solidFill>
                <a:latin typeface="Arial"/>
                <a:cs typeface="Arial"/>
              </a:rPr>
              <a:t>@CybSecSoton (fb &amp;</a:t>
            </a:r>
            <a:r>
              <a:rPr sz="1800" b="1" i="1" u="sng" spc="-110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1800" b="1" i="1" u="sng" dirty="0">
                <a:solidFill>
                  <a:srgbClr val="164F86"/>
                </a:solidFill>
                <a:latin typeface="Arial"/>
                <a:cs typeface="Arial"/>
              </a:rPr>
              <a:t>tw)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8884" y="5613400"/>
            <a:ext cx="3338931" cy="33389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4500" y="5626100"/>
            <a:ext cx="3187700" cy="3187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212054" y="2263162"/>
            <a:ext cx="7614946" cy="14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30910">
              <a:lnSpc>
                <a:spcPct val="100699"/>
              </a:lnSpc>
              <a:tabLst>
                <a:tab pos="3079115" algn="l"/>
                <a:tab pos="4991735" algn="l"/>
              </a:tabLst>
            </a:pPr>
            <a:r>
              <a:rPr lang="en-GB" sz="4800" i="1" spc="-5" dirty="0" smtClean="0">
                <a:latin typeface="Arial"/>
                <a:cs typeface="Arial"/>
              </a:rPr>
              <a:t>S</a:t>
            </a:r>
            <a:r>
              <a:rPr sz="4800" i="1" spc="-5" dirty="0" err="1" smtClean="0">
                <a:latin typeface="Arial"/>
                <a:cs typeface="Arial"/>
              </a:rPr>
              <a:t>ecure</a:t>
            </a:r>
            <a:r>
              <a:rPr sz="4800" i="1" spc="-5" dirty="0">
                <a:latin typeface="Arial"/>
                <a:cs typeface="Arial"/>
              </a:rPr>
              <a:t>	</a:t>
            </a:r>
            <a:r>
              <a:rPr lang="en-GB" sz="4800" i="1" spc="-5" dirty="0" smtClean="0">
                <a:latin typeface="Arial"/>
                <a:cs typeface="Arial"/>
              </a:rPr>
              <a:t>S</a:t>
            </a:r>
            <a:r>
              <a:rPr sz="4800" i="1" spc="-5" dirty="0" err="1" smtClean="0">
                <a:latin typeface="Arial"/>
                <a:cs typeface="Arial"/>
              </a:rPr>
              <a:t>oftware</a:t>
            </a:r>
            <a:r>
              <a:rPr sz="4800" i="1" spc="-5" dirty="0" smtClean="0">
                <a:latin typeface="Arial"/>
                <a:cs typeface="Arial"/>
              </a:rPr>
              <a:t>  </a:t>
            </a:r>
            <a:r>
              <a:rPr lang="en-GB" sz="4800" i="1" spc="-5" dirty="0" smtClean="0">
                <a:latin typeface="Arial"/>
                <a:cs typeface="Arial"/>
              </a:rPr>
              <a:t>D</a:t>
            </a:r>
            <a:r>
              <a:rPr sz="4800" i="1" dirty="0" err="1" smtClean="0">
                <a:latin typeface="Arial"/>
                <a:cs typeface="Arial"/>
              </a:rPr>
              <a:t>eve</a:t>
            </a:r>
            <a:r>
              <a:rPr sz="4800" i="1" spc="-5" dirty="0" err="1" smtClean="0">
                <a:latin typeface="Arial"/>
                <a:cs typeface="Arial"/>
              </a:rPr>
              <a:t>lop</a:t>
            </a:r>
            <a:r>
              <a:rPr sz="4800" i="1" dirty="0" err="1" smtClean="0">
                <a:latin typeface="Arial"/>
                <a:cs typeface="Arial"/>
              </a:rPr>
              <a:t>me</a:t>
            </a:r>
            <a:r>
              <a:rPr sz="4800" i="1" spc="-5" dirty="0" err="1" smtClean="0">
                <a:latin typeface="Arial"/>
                <a:cs typeface="Arial"/>
              </a:rPr>
              <a:t>n</a:t>
            </a:r>
            <a:r>
              <a:rPr sz="4800" i="1" dirty="0" err="1" smtClean="0">
                <a:latin typeface="Arial"/>
                <a:cs typeface="Arial"/>
              </a:rPr>
              <a:t>t</a:t>
            </a:r>
            <a:r>
              <a:rPr sz="4800" i="1" spc="-5" dirty="0" smtClean="0">
                <a:latin typeface="Arial"/>
                <a:cs typeface="Arial"/>
              </a:rPr>
              <a:t> </a:t>
            </a:r>
            <a:r>
              <a:rPr lang="en-GB" sz="4800" i="1" spc="-5" dirty="0" smtClean="0">
                <a:latin typeface="Arial"/>
                <a:cs typeface="Arial"/>
              </a:rPr>
              <a:t>L</a:t>
            </a:r>
            <a:r>
              <a:rPr sz="4800" i="1" spc="-5" dirty="0" err="1" smtClean="0">
                <a:latin typeface="Arial"/>
                <a:cs typeface="Arial"/>
              </a:rPr>
              <a:t>i</a:t>
            </a:r>
            <a:r>
              <a:rPr sz="4800" i="1" dirty="0" err="1" smtClean="0">
                <a:latin typeface="Arial"/>
                <a:cs typeface="Arial"/>
              </a:rPr>
              <a:t>fe</a:t>
            </a:r>
            <a:r>
              <a:rPr lang="en-GB" sz="4800" i="1" dirty="0"/>
              <a:t> </a:t>
            </a:r>
            <a:r>
              <a:rPr lang="en-GB" sz="4800" i="1" dirty="0" smtClean="0">
                <a:latin typeface="Arial"/>
                <a:cs typeface="Arial"/>
              </a:rPr>
              <a:t>C</a:t>
            </a:r>
            <a:r>
              <a:rPr sz="4800" i="1" dirty="0" err="1" smtClean="0">
                <a:latin typeface="Arial"/>
                <a:cs typeface="Arial"/>
              </a:rPr>
              <a:t>yc</a:t>
            </a:r>
            <a:r>
              <a:rPr sz="4800" i="1" spc="-5" dirty="0" err="1" smtClean="0">
                <a:latin typeface="Arial"/>
                <a:cs typeface="Arial"/>
              </a:rPr>
              <a:t>l</a:t>
            </a:r>
            <a:r>
              <a:rPr sz="4800" i="1" dirty="0" err="1" smtClean="0">
                <a:latin typeface="Arial"/>
                <a:cs typeface="Arial"/>
              </a:rPr>
              <a:t>e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91350" y="5548388"/>
            <a:ext cx="2759710" cy="700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solidFill>
                  <a:srgbClr val="9A9A9A"/>
                </a:solidFill>
                <a:latin typeface="Arial"/>
                <a:cs typeface="Arial"/>
              </a:rPr>
              <a:t>Comp6236</a:t>
            </a:r>
            <a:endParaRPr sz="4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93269" y="7180656"/>
            <a:ext cx="4155440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9A9A9A"/>
                </a:solidFill>
                <a:latin typeface="Arial"/>
                <a:cs typeface="Arial"/>
              </a:rPr>
              <a:t>(slides by Laurie</a:t>
            </a:r>
            <a:r>
              <a:rPr sz="2800" spc="-60" dirty="0">
                <a:solidFill>
                  <a:srgbClr val="9A9A9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9A9A9A"/>
                </a:solidFill>
                <a:latin typeface="Arial"/>
                <a:cs typeface="Arial"/>
              </a:rPr>
              <a:t>Williams)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7305" rIns="0" bIns="0" rtlCol="0">
            <a:spAutoFit/>
          </a:bodyPr>
          <a:lstStyle/>
          <a:p>
            <a:pPr marL="2289175">
              <a:lnSpc>
                <a:spcPct val="100000"/>
              </a:lnSpc>
            </a:pPr>
            <a:r>
              <a:rPr sz="5200" b="0" spc="-15" dirty="0">
                <a:latin typeface="Calibri"/>
                <a:cs typeface="Calibri"/>
              </a:rPr>
              <a:t>Vulnerabilities/Attacks</a:t>
            </a:r>
            <a:endParaRPr sz="52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11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006676" y="3495180"/>
            <a:ext cx="9230360" cy="299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7195" marR="5080" indent="-404495">
              <a:lnSpc>
                <a:spcPts val="4490"/>
              </a:lnSpc>
              <a:buFont typeface="Arial"/>
              <a:buChar char="•"/>
              <a:tabLst>
                <a:tab pos="417195" algn="l"/>
                <a:tab pos="417830" algn="l"/>
              </a:tabLst>
            </a:pPr>
            <a:r>
              <a:rPr sz="3750" spc="10" dirty="0">
                <a:latin typeface="Calibri"/>
                <a:cs typeface="Calibri"/>
              </a:rPr>
              <a:t>Vulnerability</a:t>
            </a:r>
            <a:r>
              <a:rPr sz="3750" spc="15" baseline="25555" dirty="0">
                <a:latin typeface="Calibri"/>
                <a:cs typeface="Calibri"/>
              </a:rPr>
              <a:t>1 </a:t>
            </a:r>
            <a:r>
              <a:rPr lang="en-GB" sz="3750" spc="-420" dirty="0" smtClean="0">
                <a:latin typeface="Calibri"/>
                <a:cs typeface="Calibri"/>
              </a:rPr>
              <a:t>- </a:t>
            </a:r>
            <a:r>
              <a:rPr sz="3750" spc="-420" dirty="0" smtClean="0">
                <a:latin typeface="Calibri"/>
                <a:cs typeface="Calibri"/>
              </a:rPr>
              <a:t> </a:t>
            </a:r>
            <a:r>
              <a:rPr sz="3750" spc="10" dirty="0">
                <a:latin typeface="Calibri"/>
                <a:cs typeface="Calibri"/>
              </a:rPr>
              <a:t>a fault in </a:t>
            </a:r>
            <a:r>
              <a:rPr sz="3750" dirty="0">
                <a:latin typeface="Calibri"/>
                <a:cs typeface="Calibri"/>
              </a:rPr>
              <a:t>software </a:t>
            </a:r>
            <a:r>
              <a:rPr sz="3750" spc="10" dirty="0">
                <a:latin typeface="Calibri"/>
                <a:cs typeface="Calibri"/>
              </a:rPr>
              <a:t>that allows  </a:t>
            </a:r>
            <a:r>
              <a:rPr sz="3750" spc="15" dirty="0">
                <a:latin typeface="Calibri"/>
                <a:cs typeface="Calibri"/>
              </a:rPr>
              <a:t>an </a:t>
            </a:r>
            <a:r>
              <a:rPr sz="3750" spc="-5" dirty="0">
                <a:latin typeface="Calibri"/>
                <a:cs typeface="Calibri"/>
              </a:rPr>
              <a:t>attacker </a:t>
            </a:r>
            <a:r>
              <a:rPr sz="3750" spc="10" dirty="0">
                <a:latin typeface="Calibri"/>
                <a:cs typeface="Calibri"/>
              </a:rPr>
              <a:t>to use </a:t>
            </a:r>
            <a:r>
              <a:rPr sz="3750" spc="5" dirty="0">
                <a:latin typeface="Calibri"/>
                <a:cs typeface="Calibri"/>
              </a:rPr>
              <a:t>it </a:t>
            </a:r>
            <a:r>
              <a:rPr sz="3750" spc="10" dirty="0">
                <a:latin typeface="Calibri"/>
                <a:cs typeface="Calibri"/>
              </a:rPr>
              <a:t>to violate a reasonable  security policy for that</a:t>
            </a:r>
            <a:r>
              <a:rPr sz="3750" spc="-65" dirty="0">
                <a:latin typeface="Calibri"/>
                <a:cs typeface="Calibri"/>
              </a:rPr>
              <a:t> </a:t>
            </a:r>
            <a:r>
              <a:rPr sz="3750" spc="10" dirty="0">
                <a:latin typeface="Calibri"/>
                <a:cs typeface="Calibri"/>
              </a:rPr>
              <a:t>system.</a:t>
            </a:r>
            <a:endParaRPr sz="3750" dirty="0">
              <a:latin typeface="Calibri"/>
              <a:cs typeface="Calibri"/>
            </a:endParaRPr>
          </a:p>
          <a:p>
            <a:pPr marL="417195" marR="676910" indent="-404495">
              <a:lnSpc>
                <a:spcPct val="100600"/>
              </a:lnSpc>
              <a:spcBef>
                <a:spcPts val="835"/>
              </a:spcBef>
              <a:buFont typeface="Arial"/>
              <a:buChar char="•"/>
              <a:tabLst>
                <a:tab pos="417195" algn="l"/>
                <a:tab pos="417830" algn="l"/>
                <a:tab pos="2286000" algn="l"/>
              </a:tabLst>
            </a:pPr>
            <a:r>
              <a:rPr sz="3750" spc="-10" dirty="0">
                <a:latin typeface="Calibri"/>
                <a:cs typeface="Calibri"/>
              </a:rPr>
              <a:t>Attack</a:t>
            </a:r>
            <a:r>
              <a:rPr sz="3750" spc="-15" baseline="25555" dirty="0">
                <a:latin typeface="Calibri"/>
                <a:cs typeface="Calibri"/>
              </a:rPr>
              <a:t>2</a:t>
            </a:r>
            <a:r>
              <a:rPr sz="3750" baseline="25555" dirty="0">
                <a:latin typeface="Calibri"/>
                <a:cs typeface="Calibri"/>
              </a:rPr>
              <a:t> </a:t>
            </a:r>
            <a:r>
              <a:rPr lang="en-GB" sz="3750" spc="-420" dirty="0" smtClean="0">
                <a:latin typeface="Calibri"/>
                <a:cs typeface="Calibri"/>
              </a:rPr>
              <a:t>-  </a:t>
            </a:r>
            <a:r>
              <a:rPr sz="3750" spc="10" dirty="0" smtClean="0">
                <a:latin typeface="Calibri"/>
                <a:cs typeface="Calibri"/>
              </a:rPr>
              <a:t>techniques </a:t>
            </a:r>
            <a:r>
              <a:rPr sz="3750" spc="10" dirty="0">
                <a:latin typeface="Calibri"/>
                <a:cs typeface="Calibri"/>
              </a:rPr>
              <a:t>that </a:t>
            </a:r>
            <a:r>
              <a:rPr sz="3750" spc="-5" dirty="0">
                <a:latin typeface="Calibri"/>
                <a:cs typeface="Calibri"/>
              </a:rPr>
              <a:t>attackers</a:t>
            </a:r>
            <a:r>
              <a:rPr sz="3750" spc="-20" dirty="0">
                <a:latin typeface="Calibri"/>
                <a:cs typeface="Calibri"/>
              </a:rPr>
              <a:t> </a:t>
            </a:r>
            <a:r>
              <a:rPr sz="3750" spc="10" dirty="0">
                <a:latin typeface="Calibri"/>
                <a:cs typeface="Calibri"/>
              </a:rPr>
              <a:t>use</a:t>
            </a:r>
            <a:r>
              <a:rPr sz="3750" dirty="0">
                <a:latin typeface="Calibri"/>
                <a:cs typeface="Calibri"/>
              </a:rPr>
              <a:t> </a:t>
            </a:r>
            <a:r>
              <a:rPr sz="3750" spc="10" dirty="0">
                <a:latin typeface="Calibri"/>
                <a:cs typeface="Calibri"/>
              </a:rPr>
              <a:t>to </a:t>
            </a:r>
            <a:r>
              <a:rPr sz="3750" spc="5" dirty="0">
                <a:latin typeface="Calibri"/>
                <a:cs typeface="Calibri"/>
              </a:rPr>
              <a:t> </a:t>
            </a:r>
            <a:r>
              <a:rPr sz="3750" spc="10" dirty="0">
                <a:latin typeface="Calibri"/>
                <a:cs typeface="Calibri"/>
              </a:rPr>
              <a:t>exploit the </a:t>
            </a:r>
            <a:r>
              <a:rPr sz="3750" spc="5" dirty="0">
                <a:latin typeface="Calibri"/>
                <a:cs typeface="Calibri"/>
              </a:rPr>
              <a:t>vulnerabilities </a:t>
            </a:r>
            <a:r>
              <a:rPr sz="3750" spc="10" dirty="0">
                <a:latin typeface="Calibri"/>
                <a:cs typeface="Calibri"/>
              </a:rPr>
              <a:t>in</a:t>
            </a:r>
            <a:r>
              <a:rPr sz="3750" spc="30" dirty="0">
                <a:latin typeface="Calibri"/>
                <a:cs typeface="Calibri"/>
              </a:rPr>
              <a:t> </a:t>
            </a:r>
            <a:r>
              <a:rPr sz="3750" spc="5" dirty="0">
                <a:latin typeface="Calibri"/>
                <a:cs typeface="Calibri"/>
              </a:rPr>
              <a:t>applications.</a:t>
            </a:r>
            <a:endParaRPr sz="375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16658" y="8602156"/>
            <a:ext cx="401002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810" indent="-118110">
              <a:lnSpc>
                <a:spcPts val="1935"/>
              </a:lnSpc>
              <a:buSzPct val="66666"/>
              <a:buAutoNum type="arabicPlain"/>
              <a:tabLst>
                <a:tab pos="131445" algn="l"/>
              </a:tabLst>
            </a:pPr>
            <a:r>
              <a:rPr sz="1650" spc="-5" dirty="0">
                <a:latin typeface="Calibri"/>
                <a:cs typeface="Calibri"/>
                <a:hlinkClick r:id="rId9"/>
              </a:rPr>
              <a:t>http://cve.mitre.org/about/terminology.html</a:t>
            </a:r>
            <a:endParaRPr sz="1650" dirty="0">
              <a:latin typeface="Calibri"/>
              <a:cs typeface="Calibri"/>
            </a:endParaRPr>
          </a:p>
          <a:p>
            <a:pPr marL="130810" indent="-118110">
              <a:lnSpc>
                <a:spcPts val="1935"/>
              </a:lnSpc>
              <a:buSzPct val="66666"/>
              <a:buAutoNum type="arabicPlain"/>
              <a:tabLst>
                <a:tab pos="131445" algn="l"/>
              </a:tabLst>
            </a:pPr>
            <a:r>
              <a:rPr sz="1650" spc="-5" dirty="0">
                <a:latin typeface="Calibri"/>
                <a:cs typeface="Calibri"/>
                <a:hlinkClick r:id="rId10"/>
              </a:rPr>
              <a:t>https://www.owasp.org</a:t>
            </a:r>
            <a:endParaRPr sz="165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4300" y="1295400"/>
            <a:ext cx="10236200" cy="7924800"/>
          </a:xfrm>
          <a:custGeom>
            <a:avLst/>
            <a:gdLst/>
            <a:ahLst/>
            <a:cxnLst/>
            <a:rect l="l" t="t" r="r" b="b"/>
            <a:pathLst>
              <a:path w="10236200" h="7924800">
                <a:moveTo>
                  <a:pt x="0" y="0"/>
                </a:moveTo>
                <a:lnTo>
                  <a:pt x="10236200" y="0"/>
                </a:lnTo>
                <a:lnTo>
                  <a:pt x="10236200" y="7924800"/>
                </a:lnTo>
                <a:lnTo>
                  <a:pt x="0" y="792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56917" y="8783290"/>
            <a:ext cx="5505450" cy="338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latin typeface="Calibri"/>
                <a:cs typeface="Calibri"/>
                <a:hlinkClick r:id="rId3"/>
              </a:rPr>
              <a:t>http://www.buildsecurityin.com/images/pillars.gif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0425" y="1761731"/>
            <a:ext cx="9490075" cy="5899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16818" y="1456994"/>
            <a:ext cx="8073390" cy="803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100" b="0" spc="-15" dirty="0">
                <a:latin typeface="Calibri"/>
                <a:cs typeface="Calibri"/>
              </a:rPr>
              <a:t>Software </a:t>
            </a:r>
            <a:r>
              <a:rPr sz="5100" b="0" spc="5" dirty="0">
                <a:latin typeface="Calibri"/>
                <a:cs typeface="Calibri"/>
              </a:rPr>
              <a:t>Security</a:t>
            </a:r>
            <a:r>
              <a:rPr sz="5100" b="0" spc="-40" dirty="0">
                <a:latin typeface="Calibri"/>
                <a:cs typeface="Calibri"/>
              </a:rPr>
              <a:t> </a:t>
            </a:r>
            <a:r>
              <a:rPr sz="5100" b="0" spc="5" dirty="0">
                <a:latin typeface="Calibri"/>
                <a:cs typeface="Calibri"/>
              </a:rPr>
              <a:t>Touchpoints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26945" y="2331999"/>
            <a:ext cx="9620554" cy="54023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83041" y="8513678"/>
            <a:ext cx="5840095" cy="483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860"/>
              </a:lnSpc>
            </a:pPr>
            <a:r>
              <a:rPr sz="1600" spc="5" dirty="0">
                <a:latin typeface="Calibri"/>
                <a:cs typeface="Calibri"/>
                <a:hlinkClick r:id="rId10"/>
              </a:rPr>
              <a:t>http://www.cigital.com/justiceleague/wpLcontent/uploads/2007/07/ 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10" dirty="0">
                <a:latin typeface="Calibri"/>
                <a:cs typeface="Calibri"/>
              </a:rPr>
              <a:t>touchpoints.gif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13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780334" y="6903416"/>
            <a:ext cx="6183630" cy="970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200"/>
              </a:lnSpc>
            </a:pPr>
            <a:r>
              <a:rPr sz="2100" spc="-5" dirty="0">
                <a:latin typeface="Calibri"/>
                <a:cs typeface="Calibri"/>
              </a:rPr>
              <a:t>Numbered according to eﬀectiveness and importance or  their “natural utility” per Gary McGraw in </a:t>
            </a:r>
            <a:r>
              <a:rPr sz="2100" spc="-10" dirty="0">
                <a:latin typeface="Calibri"/>
                <a:cs typeface="Calibri"/>
              </a:rPr>
              <a:t>“Software  </a:t>
            </a:r>
            <a:r>
              <a:rPr sz="2100" spc="-5" dirty="0">
                <a:latin typeface="Calibri"/>
                <a:cs typeface="Calibri"/>
              </a:rPr>
              <a:t>Security”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93800" y="8821652"/>
            <a:ext cx="10604500" cy="0"/>
          </a:xfrm>
          <a:custGeom>
            <a:avLst/>
            <a:gdLst/>
            <a:ahLst/>
            <a:cxnLst/>
            <a:rect l="l" t="t" r="r" b="b"/>
            <a:pathLst>
              <a:path w="10604500">
                <a:moveTo>
                  <a:pt x="0" y="0"/>
                </a:moveTo>
                <a:lnTo>
                  <a:pt x="10604500" y="0"/>
                </a:lnTo>
              </a:path>
            </a:pathLst>
          </a:custGeom>
          <a:ln w="9695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47279" y="2429040"/>
            <a:ext cx="9809480" cy="1905"/>
          </a:xfrm>
          <a:custGeom>
            <a:avLst/>
            <a:gdLst/>
            <a:ahLst/>
            <a:cxnLst/>
            <a:rect l="l" t="t" r="r" b="b"/>
            <a:pathLst>
              <a:path w="9809480" h="1905">
                <a:moveTo>
                  <a:pt x="0" y="0"/>
                </a:moveTo>
                <a:lnTo>
                  <a:pt x="9809143" y="1840"/>
                </a:lnTo>
              </a:path>
            </a:pathLst>
          </a:custGeom>
          <a:ln w="14722">
            <a:solidFill>
              <a:srgbClr val="6666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74202" y="1485579"/>
            <a:ext cx="9842500" cy="603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00" spc="20" dirty="0"/>
              <a:t>SDLC </a:t>
            </a:r>
            <a:r>
              <a:rPr sz="3900" spc="15" dirty="0"/>
              <a:t>With Defined Security</a:t>
            </a:r>
            <a:r>
              <a:rPr sz="3900" spc="30" dirty="0"/>
              <a:t> </a:t>
            </a:r>
            <a:r>
              <a:rPr sz="3900" spc="20" dirty="0"/>
              <a:t>Touchpoints</a:t>
            </a:r>
            <a:endParaRPr sz="3900"/>
          </a:p>
        </p:txBody>
      </p:sp>
      <p:sp>
        <p:nvSpPr>
          <p:cNvPr id="13" name="object 13"/>
          <p:cNvSpPr txBox="1"/>
          <p:nvPr/>
        </p:nvSpPr>
        <p:spPr>
          <a:xfrm>
            <a:off x="1641634" y="8209751"/>
            <a:ext cx="9512300" cy="502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SDLC: Software </a:t>
            </a:r>
            <a:r>
              <a:rPr sz="1600" spc="5" dirty="0">
                <a:latin typeface="Arial"/>
                <a:cs typeface="Arial"/>
              </a:rPr>
              <a:t>Development </a:t>
            </a:r>
            <a:r>
              <a:rPr sz="1600" spc="10" dirty="0">
                <a:latin typeface="Arial"/>
                <a:cs typeface="Arial"/>
              </a:rPr>
              <a:t>Life</a:t>
            </a:r>
            <a:r>
              <a:rPr sz="1600" spc="-120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Cycle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600" spc="-5" dirty="0">
                <a:latin typeface="Arial"/>
                <a:cs typeface="Arial"/>
              </a:rPr>
              <a:t>McGraw,</a:t>
            </a:r>
            <a:r>
              <a:rPr sz="1600" spc="-20" dirty="0">
                <a:latin typeface="Arial"/>
                <a:cs typeface="Arial"/>
              </a:rPr>
              <a:t> Gary.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i="1" spc="10" dirty="0">
                <a:latin typeface="Arial"/>
                <a:cs typeface="Arial"/>
              </a:rPr>
              <a:t>Software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10" dirty="0">
                <a:latin typeface="Arial"/>
                <a:cs typeface="Arial"/>
              </a:rPr>
              <a:t>Security: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10" dirty="0">
                <a:latin typeface="Arial"/>
                <a:cs typeface="Arial"/>
              </a:rPr>
              <a:t>Building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10" dirty="0">
                <a:latin typeface="Arial"/>
                <a:cs typeface="Arial"/>
              </a:rPr>
              <a:t>Security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10" dirty="0">
                <a:latin typeface="Arial"/>
                <a:cs typeface="Arial"/>
              </a:rPr>
              <a:t>In</a:t>
            </a:r>
            <a:r>
              <a:rPr sz="1600" spc="10" dirty="0">
                <a:latin typeface="Arial"/>
                <a:cs typeface="Arial"/>
              </a:rPr>
              <a:t>.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0" dirty="0">
                <a:latin typeface="Arial"/>
                <a:cs typeface="Arial"/>
              </a:rPr>
              <a:t>Boston,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10" dirty="0">
                <a:latin typeface="Arial"/>
                <a:cs typeface="Arial"/>
              </a:rPr>
              <a:t>MA: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10" dirty="0">
                <a:latin typeface="Arial"/>
                <a:cs typeface="Arial"/>
              </a:rPr>
              <a:t>Addison-Wesley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10" dirty="0">
                <a:latin typeface="Arial"/>
                <a:cs typeface="Arial"/>
              </a:rPr>
              <a:t>Professional,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2006.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42236" y="2538463"/>
            <a:ext cx="9720719" cy="55651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0600" y="1549400"/>
            <a:ext cx="10998200" cy="811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22860" algn="ctr">
              <a:lnSpc>
                <a:spcPct val="100000"/>
              </a:lnSpc>
              <a:spcBef>
                <a:spcPts val="940"/>
              </a:spcBef>
            </a:pPr>
            <a:r>
              <a:rPr sz="1600" dirty="0">
                <a:solidFill>
                  <a:srgbClr val="9A9A9A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757" rIns="0" bIns="0" rtlCol="0">
            <a:spAutoFit/>
          </a:bodyPr>
          <a:lstStyle/>
          <a:p>
            <a:pPr marL="2922270">
              <a:lnSpc>
                <a:spcPct val="100000"/>
              </a:lnSpc>
            </a:pPr>
            <a:r>
              <a:rPr sz="5300" b="0" spc="10" dirty="0">
                <a:latin typeface="Calibri"/>
                <a:cs typeface="Calibri"/>
              </a:rPr>
              <a:t>Touchpoints (1 of</a:t>
            </a:r>
            <a:r>
              <a:rPr sz="5300" b="0" spc="-65" dirty="0">
                <a:latin typeface="Calibri"/>
                <a:cs typeface="Calibri"/>
              </a:rPr>
              <a:t> </a:t>
            </a:r>
            <a:r>
              <a:rPr sz="5300" b="0" spc="10" dirty="0">
                <a:latin typeface="Calibri"/>
                <a:cs typeface="Calibri"/>
              </a:rPr>
              <a:t>4)</a:t>
            </a:r>
            <a:endParaRPr sz="53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93290" y="2985772"/>
            <a:ext cx="7578090" cy="4766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635" indent="-622935">
              <a:lnSpc>
                <a:spcPct val="100000"/>
              </a:lnSpc>
              <a:buAutoNum type="arabicPeriod"/>
              <a:tabLst>
                <a:tab pos="635635" algn="l"/>
                <a:tab pos="636270" algn="l"/>
              </a:tabLst>
            </a:pPr>
            <a:r>
              <a:rPr sz="3600" spc="15" dirty="0">
                <a:latin typeface="Calibri"/>
                <a:cs typeface="Calibri"/>
              </a:rPr>
              <a:t>Code review </a:t>
            </a:r>
            <a:r>
              <a:rPr sz="3600" spc="10" dirty="0">
                <a:latin typeface="Calibri"/>
                <a:cs typeface="Calibri"/>
              </a:rPr>
              <a:t>with </a:t>
            </a:r>
            <a:r>
              <a:rPr sz="3600" spc="15" dirty="0">
                <a:latin typeface="Calibri"/>
                <a:cs typeface="Calibri"/>
              </a:rPr>
              <a:t>a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spc="10" dirty="0">
                <a:latin typeface="Calibri"/>
                <a:cs typeface="Calibri"/>
              </a:rPr>
              <a:t>tool</a:t>
            </a:r>
            <a:endParaRPr sz="3600">
              <a:latin typeface="Calibri"/>
              <a:cs typeface="Calibri"/>
            </a:endParaRPr>
          </a:p>
          <a:p>
            <a:pPr marL="1120140" lvl="1" indent="-630555">
              <a:lnSpc>
                <a:spcPct val="100000"/>
              </a:lnSpc>
              <a:spcBef>
                <a:spcPts val="325"/>
              </a:spcBef>
              <a:buFont typeface="Arial"/>
              <a:buChar char="–"/>
              <a:tabLst>
                <a:tab pos="1112520" algn="l"/>
                <a:tab pos="1113155" algn="l"/>
                <a:tab pos="2611120" algn="l"/>
              </a:tabLst>
            </a:pPr>
            <a:r>
              <a:rPr sz="3150" spc="-5" dirty="0">
                <a:latin typeface="Calibri"/>
                <a:cs typeface="Calibri"/>
              </a:rPr>
              <a:t>Artifact:	Code</a:t>
            </a:r>
            <a:endParaRPr sz="3150">
              <a:latin typeface="Calibri"/>
              <a:cs typeface="Calibri"/>
            </a:endParaRPr>
          </a:p>
          <a:p>
            <a:pPr marL="1120140" marR="5080" lvl="1" indent="-630555">
              <a:lnSpc>
                <a:spcPts val="3479"/>
              </a:lnSpc>
              <a:spcBef>
                <a:spcPts val="700"/>
              </a:spcBef>
              <a:buFont typeface="Arial"/>
              <a:buChar char="–"/>
              <a:tabLst>
                <a:tab pos="1112520" algn="l"/>
                <a:tab pos="1113155" algn="l"/>
              </a:tabLst>
            </a:pPr>
            <a:r>
              <a:rPr sz="3150" spc="-5" dirty="0">
                <a:latin typeface="Calibri"/>
                <a:cs typeface="Calibri"/>
              </a:rPr>
              <a:t>Static analysis tools </a:t>
            </a:r>
            <a:r>
              <a:rPr sz="3150" dirty="0">
                <a:latin typeface="Calibri"/>
                <a:cs typeface="Calibri"/>
              </a:rPr>
              <a:t>to </a:t>
            </a:r>
            <a:r>
              <a:rPr sz="3150" spc="-5" dirty="0">
                <a:latin typeface="Calibri"/>
                <a:cs typeface="Calibri"/>
              </a:rPr>
              <a:t>identify common  vulnerabilities</a:t>
            </a:r>
            <a:endParaRPr sz="3150">
              <a:latin typeface="Calibri"/>
              <a:cs typeface="Calibri"/>
            </a:endParaRPr>
          </a:p>
          <a:p>
            <a:pPr marL="1112520" lvl="1" indent="-622935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1112520" algn="l"/>
                <a:tab pos="1113155" algn="l"/>
                <a:tab pos="2781300" algn="l"/>
              </a:tabLst>
            </a:pPr>
            <a:r>
              <a:rPr sz="3150" dirty="0">
                <a:latin typeface="Calibri"/>
                <a:cs typeface="Calibri"/>
              </a:rPr>
              <a:t>Example:	buﬀer</a:t>
            </a:r>
            <a:r>
              <a:rPr sz="3150" spc="-80" dirty="0">
                <a:latin typeface="Calibri"/>
                <a:cs typeface="Calibri"/>
              </a:rPr>
              <a:t> </a:t>
            </a:r>
            <a:r>
              <a:rPr sz="3150" spc="-5" dirty="0">
                <a:latin typeface="Calibri"/>
                <a:cs typeface="Calibri"/>
              </a:rPr>
              <a:t>overﬂow</a:t>
            </a:r>
            <a:endParaRPr sz="3150">
              <a:latin typeface="Calibri"/>
              <a:cs typeface="Calibri"/>
            </a:endParaRPr>
          </a:p>
          <a:p>
            <a:pPr marL="635635" indent="-622935">
              <a:lnSpc>
                <a:spcPct val="100000"/>
              </a:lnSpc>
              <a:spcBef>
                <a:spcPts val="439"/>
              </a:spcBef>
              <a:buAutoNum type="arabicPeriod"/>
              <a:tabLst>
                <a:tab pos="635635" algn="l"/>
                <a:tab pos="636270" algn="l"/>
              </a:tabLst>
            </a:pPr>
            <a:r>
              <a:rPr sz="3600" spc="10" dirty="0">
                <a:latin typeface="Calibri"/>
                <a:cs typeface="Calibri"/>
              </a:rPr>
              <a:t>Architectural risk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10" dirty="0">
                <a:latin typeface="Calibri"/>
                <a:cs typeface="Calibri"/>
              </a:rPr>
              <a:t>analysis</a:t>
            </a:r>
            <a:endParaRPr sz="3600">
              <a:latin typeface="Calibri"/>
              <a:cs typeface="Calibri"/>
            </a:endParaRPr>
          </a:p>
          <a:p>
            <a:pPr marL="1112520" lvl="1" indent="-622935">
              <a:lnSpc>
                <a:spcPct val="100000"/>
              </a:lnSpc>
              <a:spcBef>
                <a:spcPts val="420"/>
              </a:spcBef>
              <a:buFont typeface="Arial"/>
              <a:buChar char="–"/>
              <a:tabLst>
                <a:tab pos="1112520" algn="l"/>
                <a:tab pos="1113155" algn="l"/>
                <a:tab pos="2611120" algn="l"/>
              </a:tabLst>
            </a:pPr>
            <a:r>
              <a:rPr sz="3150" spc="-5" dirty="0">
                <a:latin typeface="Calibri"/>
                <a:cs typeface="Calibri"/>
              </a:rPr>
              <a:t>Artifact:	Design </a:t>
            </a:r>
            <a:r>
              <a:rPr sz="3150" dirty="0">
                <a:latin typeface="Calibri"/>
                <a:cs typeface="Calibri"/>
              </a:rPr>
              <a:t>and</a:t>
            </a:r>
            <a:r>
              <a:rPr sz="3150" spc="-40" dirty="0">
                <a:latin typeface="Calibri"/>
                <a:cs typeface="Calibri"/>
              </a:rPr>
              <a:t> </a:t>
            </a:r>
            <a:r>
              <a:rPr sz="3150" spc="-5" dirty="0">
                <a:latin typeface="Calibri"/>
                <a:cs typeface="Calibri"/>
              </a:rPr>
              <a:t>speciﬁcation</a:t>
            </a:r>
            <a:endParaRPr sz="3150">
              <a:latin typeface="Calibri"/>
              <a:cs typeface="Calibri"/>
            </a:endParaRPr>
          </a:p>
          <a:p>
            <a:pPr marL="1112520" lvl="1" indent="-622935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1112520" algn="l"/>
                <a:tab pos="1113155" algn="l"/>
              </a:tabLst>
            </a:pPr>
            <a:r>
              <a:rPr sz="3150" spc="-5" dirty="0">
                <a:latin typeface="Calibri"/>
                <a:cs typeface="Calibri"/>
              </a:rPr>
              <a:t>Inspections </a:t>
            </a:r>
            <a:r>
              <a:rPr sz="3150" dirty="0">
                <a:latin typeface="Calibri"/>
                <a:cs typeface="Calibri"/>
              </a:rPr>
              <a:t>and </a:t>
            </a:r>
            <a:r>
              <a:rPr sz="3150" spc="-5" dirty="0">
                <a:latin typeface="Calibri"/>
                <a:cs typeface="Calibri"/>
              </a:rPr>
              <a:t>analysis</a:t>
            </a:r>
            <a:r>
              <a:rPr sz="3150" spc="5" dirty="0">
                <a:latin typeface="Calibri"/>
                <a:cs typeface="Calibri"/>
              </a:rPr>
              <a:t> </a:t>
            </a:r>
            <a:r>
              <a:rPr sz="3150" spc="-5" dirty="0">
                <a:latin typeface="Calibri"/>
                <a:cs typeface="Calibri"/>
              </a:rPr>
              <a:t>approaches</a:t>
            </a:r>
            <a:endParaRPr sz="3150">
              <a:latin typeface="Calibri"/>
              <a:cs typeface="Calibri"/>
            </a:endParaRPr>
          </a:p>
          <a:p>
            <a:pPr marL="1112520" lvl="1" indent="-622935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1112520" algn="l"/>
                <a:tab pos="1113155" algn="l"/>
                <a:tab pos="2781300" algn="l"/>
              </a:tabLst>
            </a:pPr>
            <a:r>
              <a:rPr sz="3150" dirty="0">
                <a:latin typeface="Calibri"/>
                <a:cs typeface="Calibri"/>
              </a:rPr>
              <a:t>Example:	lack </a:t>
            </a:r>
            <a:r>
              <a:rPr sz="3150" spc="-5" dirty="0">
                <a:latin typeface="Calibri"/>
                <a:cs typeface="Calibri"/>
              </a:rPr>
              <a:t>of</a:t>
            </a:r>
            <a:r>
              <a:rPr sz="3150" spc="-75" dirty="0">
                <a:latin typeface="Calibri"/>
                <a:cs typeface="Calibri"/>
              </a:rPr>
              <a:t> </a:t>
            </a:r>
            <a:r>
              <a:rPr sz="3150" spc="-5" dirty="0">
                <a:latin typeface="Calibri"/>
                <a:cs typeface="Calibri"/>
              </a:rPr>
              <a:t>authentication</a:t>
            </a:r>
            <a:endParaRPr sz="315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16000" y="1562100"/>
            <a:ext cx="10985500" cy="815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Times New Roman"/>
              <a:cs typeface="Times New Roman"/>
            </a:endParaRPr>
          </a:p>
          <a:p>
            <a:pPr marR="6985" algn="ctr">
              <a:lnSpc>
                <a:spcPct val="100000"/>
              </a:lnSpc>
            </a:pPr>
            <a:r>
              <a:rPr sz="1600" dirty="0">
                <a:solidFill>
                  <a:srgbClr val="9A9A9A"/>
                </a:solidFill>
                <a:latin typeface="Arial"/>
                <a:cs typeface="Arial"/>
              </a:rPr>
              <a:t>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7446" rIns="0" bIns="0" rtlCol="0">
            <a:spAutoFit/>
          </a:bodyPr>
          <a:lstStyle/>
          <a:p>
            <a:pPr marL="2941320">
              <a:lnSpc>
                <a:spcPct val="100000"/>
              </a:lnSpc>
            </a:pPr>
            <a:r>
              <a:rPr sz="5300" b="0" spc="5" dirty="0">
                <a:latin typeface="Calibri"/>
                <a:cs typeface="Calibri"/>
              </a:rPr>
              <a:t>Touchpoints </a:t>
            </a:r>
            <a:r>
              <a:rPr sz="5300" b="0" dirty="0">
                <a:latin typeface="Calibri"/>
                <a:cs typeface="Calibri"/>
              </a:rPr>
              <a:t>(2 of</a:t>
            </a:r>
            <a:r>
              <a:rPr sz="5300" b="0" spc="-60" dirty="0">
                <a:latin typeface="Calibri"/>
                <a:cs typeface="Calibri"/>
              </a:rPr>
              <a:t> </a:t>
            </a:r>
            <a:r>
              <a:rPr sz="5300" b="0" spc="5" dirty="0">
                <a:latin typeface="Calibri"/>
                <a:cs typeface="Calibri"/>
              </a:rPr>
              <a:t>4)</a:t>
            </a:r>
            <a:endParaRPr sz="53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02789" y="3107115"/>
            <a:ext cx="9335770" cy="4676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230" indent="-557530">
              <a:lnSpc>
                <a:spcPct val="100000"/>
              </a:lnSpc>
              <a:buAutoNum type="arabicPeriod" startAt="3"/>
              <a:tabLst>
                <a:tab pos="570230" algn="l"/>
                <a:tab pos="570865" algn="l"/>
              </a:tabLst>
            </a:pPr>
            <a:r>
              <a:rPr sz="3600" spc="5" dirty="0">
                <a:latin typeface="Calibri"/>
                <a:cs typeface="Calibri"/>
              </a:rPr>
              <a:t>Penetration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5" dirty="0">
                <a:latin typeface="Calibri"/>
                <a:cs typeface="Calibri"/>
              </a:rPr>
              <a:t>testing</a:t>
            </a:r>
            <a:endParaRPr sz="3600" dirty="0">
              <a:latin typeface="Calibri"/>
              <a:cs typeface="Calibri"/>
            </a:endParaRPr>
          </a:p>
          <a:p>
            <a:pPr marL="909955" lvl="1" indent="-344805">
              <a:lnSpc>
                <a:spcPct val="100000"/>
              </a:lnSpc>
              <a:spcBef>
                <a:spcPts val="750"/>
              </a:spcBef>
              <a:buFont typeface="Arial"/>
              <a:buChar char="–"/>
              <a:tabLst>
                <a:tab pos="910590" algn="l"/>
                <a:tab pos="2404745" algn="l"/>
              </a:tabLst>
            </a:pPr>
            <a:r>
              <a:rPr sz="3150" spc="-10" dirty="0">
                <a:latin typeface="Calibri"/>
                <a:cs typeface="Calibri"/>
              </a:rPr>
              <a:t>Artifact:	</a:t>
            </a:r>
            <a:r>
              <a:rPr sz="3150" spc="-5" dirty="0">
                <a:latin typeface="Calibri"/>
                <a:cs typeface="Calibri"/>
              </a:rPr>
              <a:t>Running</a:t>
            </a:r>
            <a:r>
              <a:rPr sz="3150" spc="-100" dirty="0">
                <a:latin typeface="Calibri"/>
                <a:cs typeface="Calibri"/>
              </a:rPr>
              <a:t> </a:t>
            </a:r>
            <a:r>
              <a:rPr sz="3150" spc="-5" dirty="0">
                <a:latin typeface="Calibri"/>
                <a:cs typeface="Calibri"/>
              </a:rPr>
              <a:t>system</a:t>
            </a:r>
            <a:endParaRPr sz="3150" dirty="0">
              <a:latin typeface="Calibri"/>
              <a:cs typeface="Calibri"/>
            </a:endParaRPr>
          </a:p>
          <a:p>
            <a:pPr marL="909955" lvl="1" indent="-344805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910590" algn="l"/>
              </a:tabLst>
            </a:pPr>
            <a:r>
              <a:rPr sz="3150" spc="-5" dirty="0">
                <a:latin typeface="Calibri"/>
                <a:cs typeface="Calibri"/>
              </a:rPr>
              <a:t>Use </a:t>
            </a:r>
            <a:r>
              <a:rPr sz="3150" spc="-10" dirty="0">
                <a:latin typeface="Calibri"/>
                <a:cs typeface="Calibri"/>
              </a:rPr>
              <a:t>application </a:t>
            </a:r>
            <a:r>
              <a:rPr sz="3150" spc="-5" dirty="0">
                <a:latin typeface="Calibri"/>
                <a:cs typeface="Calibri"/>
              </a:rPr>
              <a:t>like an</a:t>
            </a:r>
            <a:r>
              <a:rPr sz="3150" spc="-25" dirty="0">
                <a:latin typeface="Calibri"/>
                <a:cs typeface="Calibri"/>
              </a:rPr>
              <a:t> </a:t>
            </a:r>
            <a:r>
              <a:rPr sz="3150" spc="-20" dirty="0">
                <a:latin typeface="Calibri"/>
                <a:cs typeface="Calibri"/>
              </a:rPr>
              <a:t>attacker</a:t>
            </a:r>
            <a:endParaRPr sz="3150" dirty="0">
              <a:latin typeface="Calibri"/>
              <a:cs typeface="Calibri"/>
            </a:endParaRPr>
          </a:p>
          <a:p>
            <a:pPr marL="909955" lvl="1" indent="-344805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910590" algn="l"/>
                <a:tab pos="2574290" algn="l"/>
              </a:tabLst>
            </a:pPr>
            <a:r>
              <a:rPr sz="3150" spc="-5" dirty="0">
                <a:latin typeface="Calibri"/>
                <a:cs typeface="Calibri"/>
              </a:rPr>
              <a:t>Example:	</a:t>
            </a:r>
            <a:r>
              <a:rPr sz="3150" spc="-10" dirty="0">
                <a:latin typeface="Calibri"/>
                <a:cs typeface="Calibri"/>
              </a:rPr>
              <a:t>Information</a:t>
            </a:r>
            <a:r>
              <a:rPr sz="3150" spc="-65" dirty="0">
                <a:latin typeface="Calibri"/>
                <a:cs typeface="Calibri"/>
              </a:rPr>
              <a:t> </a:t>
            </a:r>
            <a:r>
              <a:rPr sz="3150" spc="-5" dirty="0">
                <a:latin typeface="Calibri"/>
                <a:cs typeface="Calibri"/>
              </a:rPr>
              <a:t>leakage</a:t>
            </a:r>
            <a:endParaRPr sz="3150" dirty="0">
              <a:latin typeface="Calibri"/>
              <a:cs typeface="Calibri"/>
            </a:endParaRPr>
          </a:p>
          <a:p>
            <a:pPr marL="633730" indent="-621030">
              <a:lnSpc>
                <a:spcPct val="100000"/>
              </a:lnSpc>
              <a:spcBef>
                <a:spcPts val="960"/>
              </a:spcBef>
              <a:buAutoNum type="arabicPeriod" startAt="3"/>
              <a:tabLst>
                <a:tab pos="633730" algn="l"/>
                <a:tab pos="634365" algn="l"/>
              </a:tabLst>
            </a:pPr>
            <a:r>
              <a:rPr sz="3600" spc="-35" dirty="0" smtClean="0">
                <a:latin typeface="Calibri"/>
                <a:cs typeface="Calibri"/>
              </a:rPr>
              <a:t>Risk</a:t>
            </a:r>
            <a:r>
              <a:rPr lang="en-GB" sz="3600" spc="-35" dirty="0" smtClean="0">
                <a:latin typeface="Calibri"/>
                <a:cs typeface="Calibri"/>
              </a:rPr>
              <a:t>-</a:t>
            </a:r>
            <a:r>
              <a:rPr sz="3600" spc="-35" dirty="0" smtClean="0">
                <a:latin typeface="Calibri"/>
                <a:cs typeface="Calibri"/>
              </a:rPr>
              <a:t>based </a:t>
            </a:r>
            <a:r>
              <a:rPr sz="3600" spc="5" dirty="0">
                <a:latin typeface="Calibri"/>
                <a:cs typeface="Calibri"/>
              </a:rPr>
              <a:t>security</a:t>
            </a:r>
            <a:r>
              <a:rPr sz="3600" spc="30" dirty="0">
                <a:latin typeface="Calibri"/>
                <a:cs typeface="Calibri"/>
              </a:rPr>
              <a:t> </a:t>
            </a:r>
            <a:r>
              <a:rPr sz="3600" spc="5" dirty="0">
                <a:latin typeface="Calibri"/>
                <a:cs typeface="Calibri"/>
              </a:rPr>
              <a:t>testing</a:t>
            </a:r>
            <a:endParaRPr sz="3600" dirty="0">
              <a:latin typeface="Calibri"/>
              <a:cs typeface="Calibri"/>
            </a:endParaRPr>
          </a:p>
          <a:p>
            <a:pPr marL="1109345" lvl="1" indent="-621030">
              <a:lnSpc>
                <a:spcPct val="100000"/>
              </a:lnSpc>
              <a:spcBef>
                <a:spcPts val="725"/>
              </a:spcBef>
              <a:buFont typeface="Arial"/>
              <a:buChar char="–"/>
              <a:tabLst>
                <a:tab pos="1109345" algn="l"/>
                <a:tab pos="1109980" algn="l"/>
              </a:tabLst>
            </a:pPr>
            <a:r>
              <a:rPr sz="3150" spc="-10" dirty="0">
                <a:latin typeface="Calibri"/>
                <a:cs typeface="Calibri"/>
              </a:rPr>
              <a:t>Artifact: </a:t>
            </a:r>
            <a:r>
              <a:rPr sz="3150" spc="-5" dirty="0">
                <a:latin typeface="Calibri"/>
                <a:cs typeface="Calibri"/>
              </a:rPr>
              <a:t>Running</a:t>
            </a:r>
            <a:r>
              <a:rPr sz="3150" spc="-60" dirty="0">
                <a:latin typeface="Calibri"/>
                <a:cs typeface="Calibri"/>
              </a:rPr>
              <a:t> </a:t>
            </a:r>
            <a:r>
              <a:rPr sz="3150" spc="-5" dirty="0">
                <a:latin typeface="Calibri"/>
                <a:cs typeface="Calibri"/>
              </a:rPr>
              <a:t>system</a:t>
            </a:r>
            <a:endParaRPr sz="3150" dirty="0">
              <a:latin typeface="Calibri"/>
              <a:cs typeface="Calibri"/>
            </a:endParaRPr>
          </a:p>
          <a:p>
            <a:pPr marL="1109345" lvl="1" indent="-621030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1109345" algn="l"/>
                <a:tab pos="1109980" algn="l"/>
              </a:tabLst>
            </a:pPr>
            <a:r>
              <a:rPr sz="3150" spc="-5" dirty="0">
                <a:latin typeface="Calibri"/>
                <a:cs typeface="Calibri"/>
              </a:rPr>
              <a:t>Security features and </a:t>
            </a:r>
            <a:r>
              <a:rPr sz="3150" spc="-25" dirty="0">
                <a:latin typeface="Calibri"/>
                <a:cs typeface="Calibri"/>
              </a:rPr>
              <a:t>attack </a:t>
            </a:r>
            <a:r>
              <a:rPr sz="3150" spc="-15" dirty="0">
                <a:latin typeface="Calibri"/>
                <a:cs typeface="Calibri"/>
              </a:rPr>
              <a:t>patterns/misuse</a:t>
            </a:r>
            <a:r>
              <a:rPr sz="3150" spc="5" dirty="0">
                <a:latin typeface="Calibri"/>
                <a:cs typeface="Calibri"/>
              </a:rPr>
              <a:t> </a:t>
            </a:r>
            <a:r>
              <a:rPr sz="3150" spc="-5" dirty="0">
                <a:latin typeface="Calibri"/>
                <a:cs typeface="Calibri"/>
              </a:rPr>
              <a:t>cases</a:t>
            </a:r>
            <a:endParaRPr sz="3150" dirty="0">
              <a:latin typeface="Calibri"/>
              <a:cs typeface="Calibri"/>
            </a:endParaRPr>
          </a:p>
          <a:p>
            <a:pPr marL="1109345" lvl="1" indent="-621030">
              <a:lnSpc>
                <a:spcPct val="100000"/>
              </a:lnSpc>
              <a:spcBef>
                <a:spcPts val="815"/>
              </a:spcBef>
              <a:buFont typeface="Arial"/>
              <a:buChar char="–"/>
              <a:tabLst>
                <a:tab pos="1109345" algn="l"/>
                <a:tab pos="1109980" algn="l"/>
                <a:tab pos="2863850" algn="l"/>
              </a:tabLst>
            </a:pPr>
            <a:r>
              <a:rPr sz="3150" spc="-5" dirty="0">
                <a:latin typeface="Calibri"/>
                <a:cs typeface="Calibri"/>
              </a:rPr>
              <a:t>Example:	</a:t>
            </a:r>
            <a:r>
              <a:rPr sz="3150" spc="-10" dirty="0">
                <a:latin typeface="Calibri"/>
                <a:cs typeface="Calibri"/>
              </a:rPr>
              <a:t>Elevation of</a:t>
            </a:r>
            <a:r>
              <a:rPr sz="3150" spc="-55" dirty="0">
                <a:latin typeface="Calibri"/>
                <a:cs typeface="Calibri"/>
              </a:rPr>
              <a:t> </a:t>
            </a:r>
            <a:r>
              <a:rPr sz="3150" spc="-5" dirty="0">
                <a:latin typeface="Calibri"/>
                <a:cs typeface="Calibri"/>
              </a:rPr>
              <a:t>privilege</a:t>
            </a:r>
            <a:endParaRPr sz="315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2008" y="9183685"/>
            <a:ext cx="1939925" cy="569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06100" y="9194800"/>
            <a:ext cx="1790700" cy="52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241300"/>
            <a:ext cx="8305800" cy="660400"/>
          </a:xfrm>
          <a:custGeom>
            <a:avLst/>
            <a:gdLst/>
            <a:ahLst/>
            <a:cxnLst/>
            <a:rect l="l" t="t" r="r" b="b"/>
            <a:pathLst>
              <a:path w="8305800" h="660400">
                <a:moveTo>
                  <a:pt x="0" y="0"/>
                </a:moveTo>
                <a:lnTo>
                  <a:pt x="8305800" y="0"/>
                </a:lnTo>
                <a:lnTo>
                  <a:pt x="83058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76D6FF">
              <a:alpha val="5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800" y="265493"/>
            <a:ext cx="2599690" cy="606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70585" algn="l"/>
              </a:tabLst>
            </a:pPr>
            <a:r>
              <a:rPr sz="3800" i="1" dirty="0">
                <a:latin typeface="Arial"/>
                <a:cs typeface="Arial"/>
              </a:rPr>
              <a:t>t</a:t>
            </a:r>
            <a:r>
              <a:rPr sz="3800" i="1" spc="-5" dirty="0">
                <a:latin typeface="Arial"/>
                <a:cs typeface="Arial"/>
              </a:rPr>
              <a:t>h</a:t>
            </a:r>
            <a:r>
              <a:rPr sz="3800" i="1" dirty="0">
                <a:latin typeface="Arial"/>
                <a:cs typeface="Arial"/>
              </a:rPr>
              <a:t>e	m</a:t>
            </a:r>
            <a:r>
              <a:rPr sz="3800" i="1" spc="-5" dirty="0">
                <a:latin typeface="Arial"/>
                <a:cs typeface="Arial"/>
              </a:rPr>
              <a:t>odul</a:t>
            </a:r>
            <a:r>
              <a:rPr sz="3800" i="1" dirty="0">
                <a:latin typeface="Arial"/>
                <a:cs typeface="Arial"/>
              </a:rPr>
              <a:t>e</a:t>
            </a:r>
            <a:endParaRPr sz="3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430">
              <a:lnSpc>
                <a:spcPts val="165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/>
          <a:srcRect l="50000" t="19630" r="26249" b="35185"/>
          <a:stretch/>
        </p:blipFill>
        <p:spPr>
          <a:xfrm>
            <a:off x="863600" y="1752600"/>
            <a:ext cx="11201400" cy="5993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43000" y="1574800"/>
            <a:ext cx="10261600" cy="817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Times New Roman"/>
              <a:cs typeface="Times New Roman"/>
            </a:endParaRPr>
          </a:p>
          <a:p>
            <a:pPr marL="454659" algn="ctr">
              <a:lnSpc>
                <a:spcPct val="100000"/>
              </a:lnSpc>
            </a:pPr>
            <a:r>
              <a:rPr sz="1600" dirty="0">
                <a:solidFill>
                  <a:srgbClr val="9A9A9A"/>
                </a:solidFill>
                <a:latin typeface="Arial"/>
                <a:cs typeface="Arial"/>
              </a:rPr>
              <a:t>17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6001" rIns="0" bIns="0" rtlCol="0">
            <a:spAutoFit/>
          </a:bodyPr>
          <a:lstStyle/>
          <a:p>
            <a:pPr marL="3089910">
              <a:lnSpc>
                <a:spcPct val="100000"/>
              </a:lnSpc>
            </a:pPr>
            <a:r>
              <a:rPr sz="5400" b="0" dirty="0">
                <a:latin typeface="Calibri"/>
                <a:cs typeface="Calibri"/>
              </a:rPr>
              <a:t>Touchpoints (3 of</a:t>
            </a:r>
            <a:r>
              <a:rPr sz="5400" b="0" spc="-40" dirty="0">
                <a:latin typeface="Calibri"/>
                <a:cs typeface="Calibri"/>
              </a:rPr>
              <a:t> </a:t>
            </a:r>
            <a:r>
              <a:rPr sz="5400" b="0" dirty="0">
                <a:latin typeface="Calibri"/>
                <a:cs typeface="Calibri"/>
              </a:rPr>
              <a:t>4)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14295" y="3037091"/>
            <a:ext cx="9260840" cy="4824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9755" indent="-567055">
              <a:lnSpc>
                <a:spcPts val="4325"/>
              </a:lnSpc>
              <a:buAutoNum type="arabicPeriod" startAt="5"/>
              <a:tabLst>
                <a:tab pos="579755" algn="l"/>
                <a:tab pos="580390" algn="l"/>
              </a:tabLst>
            </a:pPr>
            <a:r>
              <a:rPr sz="3650" spc="15" dirty="0">
                <a:latin typeface="Calibri"/>
                <a:cs typeface="Calibri"/>
              </a:rPr>
              <a:t>Abuse (misuse)</a:t>
            </a:r>
            <a:r>
              <a:rPr sz="3650" spc="-65" dirty="0">
                <a:latin typeface="Calibri"/>
                <a:cs typeface="Calibri"/>
              </a:rPr>
              <a:t> </a:t>
            </a:r>
            <a:r>
              <a:rPr sz="3650" spc="15" dirty="0">
                <a:latin typeface="Calibri"/>
                <a:cs typeface="Calibri"/>
              </a:rPr>
              <a:t>cases</a:t>
            </a:r>
            <a:endParaRPr sz="3650" dirty="0">
              <a:latin typeface="Calibri"/>
              <a:cs typeface="Calibri"/>
            </a:endParaRPr>
          </a:p>
          <a:p>
            <a:pPr marL="925830" lvl="1" indent="-351155">
              <a:lnSpc>
                <a:spcPts val="3770"/>
              </a:lnSpc>
              <a:buFont typeface="Arial"/>
              <a:buChar char="–"/>
              <a:tabLst>
                <a:tab pos="926465" algn="l"/>
                <a:tab pos="2446655" algn="l"/>
              </a:tabLst>
            </a:pPr>
            <a:r>
              <a:rPr sz="3200" spc="-5" dirty="0">
                <a:latin typeface="Calibri"/>
                <a:cs typeface="Calibri"/>
              </a:rPr>
              <a:t>Artifact:	Requirements</a:t>
            </a:r>
            <a:endParaRPr sz="3200" dirty="0">
              <a:latin typeface="Calibri"/>
              <a:cs typeface="Calibri"/>
            </a:endParaRPr>
          </a:p>
          <a:p>
            <a:pPr marL="925830" lvl="1" indent="-351155">
              <a:lnSpc>
                <a:spcPts val="3825"/>
              </a:lnSpc>
              <a:buFont typeface="Arial"/>
              <a:buChar char="–"/>
              <a:tabLst>
                <a:tab pos="926465" algn="l"/>
              </a:tabLst>
            </a:pPr>
            <a:r>
              <a:rPr sz="3200" spc="-5" dirty="0">
                <a:latin typeface="Calibri"/>
                <a:cs typeface="Calibri"/>
              </a:rPr>
              <a:t>Think like an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attacker</a:t>
            </a:r>
            <a:endParaRPr sz="3200" dirty="0">
              <a:latin typeface="Calibri"/>
              <a:cs typeface="Calibri"/>
            </a:endParaRPr>
          </a:p>
          <a:p>
            <a:pPr marL="925830" lvl="1" indent="-351155">
              <a:lnSpc>
                <a:spcPct val="100000"/>
              </a:lnSpc>
              <a:spcBef>
                <a:spcPts val="90"/>
              </a:spcBef>
              <a:buFont typeface="Arial"/>
              <a:buChar char="–"/>
              <a:tabLst>
                <a:tab pos="926465" algn="l"/>
                <a:tab pos="2619375" algn="l"/>
              </a:tabLst>
            </a:pPr>
            <a:r>
              <a:rPr sz="3200" spc="-5" dirty="0">
                <a:latin typeface="Calibri"/>
                <a:cs typeface="Calibri"/>
              </a:rPr>
              <a:t>Example:	Spooﬁng</a:t>
            </a:r>
            <a:endParaRPr sz="3200" dirty="0">
              <a:latin typeface="Calibri"/>
              <a:cs typeface="Calibri"/>
            </a:endParaRPr>
          </a:p>
          <a:p>
            <a:pPr marL="579755" indent="-567055">
              <a:lnSpc>
                <a:spcPts val="4370"/>
              </a:lnSpc>
              <a:spcBef>
                <a:spcPts val="30"/>
              </a:spcBef>
              <a:buAutoNum type="arabicPeriod" startAt="5"/>
              <a:tabLst>
                <a:tab pos="579755" algn="l"/>
                <a:tab pos="580390" algn="l"/>
              </a:tabLst>
            </a:pPr>
            <a:r>
              <a:rPr sz="3650" spc="15" dirty="0">
                <a:latin typeface="Calibri"/>
                <a:cs typeface="Calibri"/>
              </a:rPr>
              <a:t>Security</a:t>
            </a:r>
            <a:r>
              <a:rPr sz="3650" spc="-75" dirty="0">
                <a:latin typeface="Calibri"/>
                <a:cs typeface="Calibri"/>
              </a:rPr>
              <a:t> </a:t>
            </a:r>
            <a:r>
              <a:rPr sz="3650" spc="15" dirty="0">
                <a:latin typeface="Calibri"/>
                <a:cs typeface="Calibri"/>
              </a:rPr>
              <a:t>requirements</a:t>
            </a:r>
            <a:endParaRPr sz="3650" dirty="0">
              <a:latin typeface="Calibri"/>
              <a:cs typeface="Calibri"/>
            </a:endParaRPr>
          </a:p>
          <a:p>
            <a:pPr marL="1136650" lvl="1" indent="-640080">
              <a:lnSpc>
                <a:spcPts val="3815"/>
              </a:lnSpc>
              <a:buFont typeface="Arial"/>
              <a:buChar char="–"/>
              <a:tabLst>
                <a:tab pos="1129030" algn="l"/>
                <a:tab pos="1129665" algn="l"/>
                <a:tab pos="2649855" algn="l"/>
              </a:tabLst>
            </a:pPr>
            <a:r>
              <a:rPr sz="3200" spc="-5" dirty="0">
                <a:latin typeface="Calibri"/>
                <a:cs typeface="Calibri"/>
              </a:rPr>
              <a:t>Artifact:	Requirements</a:t>
            </a:r>
            <a:endParaRPr sz="3200" dirty="0">
              <a:latin typeface="Calibri"/>
              <a:cs typeface="Calibri"/>
            </a:endParaRPr>
          </a:p>
          <a:p>
            <a:pPr marL="1136650" marR="255270" lvl="1" indent="-640080">
              <a:lnSpc>
                <a:spcPct val="79300"/>
              </a:lnSpc>
              <a:spcBef>
                <a:spcPts val="780"/>
              </a:spcBef>
              <a:buFont typeface="Arial"/>
              <a:buChar char="–"/>
              <a:tabLst>
                <a:tab pos="1129030" algn="l"/>
                <a:tab pos="1129665" algn="l"/>
              </a:tabLst>
            </a:pPr>
            <a:r>
              <a:rPr sz="3200" spc="-5" dirty="0">
                <a:latin typeface="Calibri"/>
                <a:cs typeface="Calibri"/>
              </a:rPr>
              <a:t>Functional security requirements and emergent  security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properties</a:t>
            </a:r>
            <a:endParaRPr sz="3200" dirty="0">
              <a:latin typeface="Calibri"/>
              <a:cs typeface="Calibri"/>
            </a:endParaRPr>
          </a:p>
          <a:p>
            <a:pPr marL="1136650" marR="5080" lvl="1" indent="-640080">
              <a:lnSpc>
                <a:spcPct val="79300"/>
              </a:lnSpc>
              <a:spcBef>
                <a:spcPts val="795"/>
              </a:spcBef>
              <a:buFont typeface="Arial"/>
              <a:buChar char="–"/>
              <a:tabLst>
                <a:tab pos="1129030" algn="l"/>
                <a:tab pos="1129665" algn="l"/>
                <a:tab pos="2914015" algn="l"/>
              </a:tabLst>
            </a:pPr>
            <a:r>
              <a:rPr sz="3200" spc="-5" dirty="0">
                <a:latin typeface="Calibri"/>
                <a:cs typeface="Calibri"/>
              </a:rPr>
              <a:t>Example:	No explicit description of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necessary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 smtClean="0">
                <a:latin typeface="Calibri"/>
                <a:cs typeface="Calibri"/>
              </a:rPr>
              <a:t>da</a:t>
            </a:r>
            <a:r>
              <a:rPr lang="en-GB" sz="3200" spc="-5" dirty="0" smtClean="0">
                <a:latin typeface="Calibri"/>
                <a:cs typeface="Calibri"/>
              </a:rPr>
              <a:t>ta</a:t>
            </a:r>
            <a:r>
              <a:rPr sz="3200" spc="-5" dirty="0" smtClean="0">
                <a:latin typeface="Calibri"/>
                <a:cs typeface="Calibri"/>
              </a:rPr>
              <a:t>  </a:t>
            </a:r>
            <a:r>
              <a:rPr sz="3200" spc="-10" dirty="0">
                <a:latin typeface="Calibri"/>
                <a:cs typeface="Calibri"/>
              </a:rPr>
              <a:t>protection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27100" y="1917700"/>
            <a:ext cx="11150600" cy="783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00" dirty="0">
                <a:solidFill>
                  <a:srgbClr val="9A9A9A"/>
                </a:solidFill>
                <a:latin typeface="Arial"/>
                <a:cs typeface="Arial"/>
              </a:rPr>
              <a:t>18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2339" rIns="0" bIns="0" rtlCol="0">
            <a:spAutoFit/>
          </a:bodyPr>
          <a:lstStyle/>
          <a:p>
            <a:pPr marL="2882265">
              <a:lnSpc>
                <a:spcPct val="100000"/>
              </a:lnSpc>
            </a:pPr>
            <a:r>
              <a:rPr sz="5400" b="0" spc="15" dirty="0">
                <a:latin typeface="Calibri"/>
                <a:cs typeface="Calibri"/>
              </a:rPr>
              <a:t>Touchpoints </a:t>
            </a:r>
            <a:r>
              <a:rPr sz="5400" b="0" spc="10" dirty="0">
                <a:latin typeface="Calibri"/>
                <a:cs typeface="Calibri"/>
              </a:rPr>
              <a:t>(4 of</a:t>
            </a:r>
            <a:r>
              <a:rPr sz="5400" b="0" spc="-90" dirty="0">
                <a:latin typeface="Calibri"/>
                <a:cs typeface="Calibri"/>
              </a:rPr>
              <a:t> </a:t>
            </a:r>
            <a:r>
              <a:rPr sz="5400" b="0" spc="10" dirty="0">
                <a:latin typeface="Calibri"/>
                <a:cs typeface="Calibri"/>
              </a:rPr>
              <a:t>4)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96186" y="3430768"/>
            <a:ext cx="9603105" cy="3068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0080" marR="5080" indent="-627380">
              <a:lnSpc>
                <a:spcPts val="4690"/>
              </a:lnSpc>
              <a:buAutoNum type="arabicPeriod" startAt="7"/>
              <a:tabLst>
                <a:tab pos="620395" algn="l"/>
                <a:tab pos="621030" algn="l"/>
              </a:tabLst>
            </a:pPr>
            <a:r>
              <a:rPr sz="3950" dirty="0">
                <a:latin typeface="Calibri"/>
                <a:cs typeface="Calibri"/>
              </a:rPr>
              <a:t>Security </a:t>
            </a:r>
            <a:r>
              <a:rPr sz="3950" spc="-5" dirty="0">
                <a:latin typeface="Calibri"/>
                <a:cs typeface="Calibri"/>
              </a:rPr>
              <a:t>operations </a:t>
            </a:r>
            <a:r>
              <a:rPr sz="3950" dirty="0">
                <a:latin typeface="Calibri"/>
                <a:cs typeface="Calibri"/>
              </a:rPr>
              <a:t>(not covered as much</a:t>
            </a:r>
            <a:r>
              <a:rPr sz="3950" spc="-70" dirty="0">
                <a:latin typeface="Calibri"/>
                <a:cs typeface="Calibri"/>
              </a:rPr>
              <a:t> </a:t>
            </a:r>
            <a:r>
              <a:rPr sz="3950" dirty="0">
                <a:latin typeface="Calibri"/>
                <a:cs typeface="Calibri"/>
              </a:rPr>
              <a:t>in  this</a:t>
            </a:r>
            <a:r>
              <a:rPr sz="3950" spc="-90" dirty="0">
                <a:latin typeface="Calibri"/>
                <a:cs typeface="Calibri"/>
              </a:rPr>
              <a:t> </a:t>
            </a:r>
            <a:r>
              <a:rPr sz="3950" dirty="0">
                <a:latin typeface="Calibri"/>
                <a:cs typeface="Calibri"/>
              </a:rPr>
              <a:t>class)</a:t>
            </a:r>
          </a:p>
          <a:p>
            <a:pPr marL="930275" lvl="1" indent="-353060">
              <a:lnSpc>
                <a:spcPct val="100000"/>
              </a:lnSpc>
              <a:spcBef>
                <a:spcPts val="640"/>
              </a:spcBef>
              <a:buFont typeface="Arial"/>
              <a:buChar char="–"/>
              <a:tabLst>
                <a:tab pos="930910" algn="l"/>
                <a:tab pos="2575560" algn="l"/>
              </a:tabLst>
            </a:pPr>
            <a:r>
              <a:rPr sz="3450" spc="-5" dirty="0">
                <a:latin typeface="Calibri"/>
                <a:cs typeface="Calibri"/>
              </a:rPr>
              <a:t>Artifact:	</a:t>
            </a:r>
            <a:r>
              <a:rPr sz="3450" dirty="0">
                <a:latin typeface="Calibri"/>
                <a:cs typeface="Calibri"/>
              </a:rPr>
              <a:t>Fielded</a:t>
            </a:r>
            <a:r>
              <a:rPr sz="3450" spc="-55" dirty="0">
                <a:latin typeface="Calibri"/>
                <a:cs typeface="Calibri"/>
              </a:rPr>
              <a:t> </a:t>
            </a:r>
            <a:r>
              <a:rPr sz="3450" dirty="0">
                <a:latin typeface="Calibri"/>
                <a:cs typeface="Calibri"/>
              </a:rPr>
              <a:t>system</a:t>
            </a:r>
          </a:p>
          <a:p>
            <a:pPr marL="930275" lvl="1" indent="-353060">
              <a:lnSpc>
                <a:spcPct val="100000"/>
              </a:lnSpc>
              <a:spcBef>
                <a:spcPts val="919"/>
              </a:spcBef>
              <a:buFont typeface="Arial"/>
              <a:buChar char="–"/>
              <a:tabLst>
                <a:tab pos="930910" algn="l"/>
              </a:tabLst>
            </a:pPr>
            <a:r>
              <a:rPr sz="3450" dirty="0">
                <a:latin typeface="Calibri"/>
                <a:cs typeface="Calibri"/>
              </a:rPr>
              <a:t>Network security,</a:t>
            </a:r>
            <a:r>
              <a:rPr sz="3450" spc="-45" dirty="0">
                <a:latin typeface="Calibri"/>
                <a:cs typeface="Calibri"/>
              </a:rPr>
              <a:t> </a:t>
            </a:r>
            <a:r>
              <a:rPr sz="3450" dirty="0">
                <a:latin typeface="Calibri"/>
                <a:cs typeface="Calibri"/>
              </a:rPr>
              <a:t>ﬁrewalls</a:t>
            </a:r>
          </a:p>
          <a:p>
            <a:pPr marL="930275" lvl="1" indent="-353060">
              <a:lnSpc>
                <a:spcPct val="100000"/>
              </a:lnSpc>
              <a:spcBef>
                <a:spcPts val="800"/>
              </a:spcBef>
              <a:buFont typeface="Arial"/>
              <a:buChar char="–"/>
              <a:tabLst>
                <a:tab pos="930910" algn="l"/>
                <a:tab pos="2762250" algn="l"/>
              </a:tabLst>
            </a:pPr>
            <a:r>
              <a:rPr sz="3450" dirty="0">
                <a:latin typeface="Calibri"/>
                <a:cs typeface="Calibri"/>
              </a:rPr>
              <a:t>Example:	Intrusion</a:t>
            </a:r>
            <a:r>
              <a:rPr sz="3450" spc="-35" dirty="0">
                <a:latin typeface="Calibri"/>
                <a:cs typeface="Calibri"/>
              </a:rPr>
              <a:t> </a:t>
            </a:r>
            <a:r>
              <a:rPr sz="3450" spc="-5" dirty="0">
                <a:latin typeface="Calibri"/>
                <a:cs typeface="Calibri"/>
              </a:rPr>
              <a:t>detection</a:t>
            </a:r>
            <a:endParaRPr sz="345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445371" y="1770735"/>
            <a:ext cx="9511030" cy="148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2490" marR="5080" indent="-3400425">
              <a:lnSpc>
                <a:spcPct val="100699"/>
              </a:lnSpc>
            </a:pPr>
            <a:r>
              <a:rPr sz="4850" b="0" spc="10" dirty="0">
                <a:latin typeface="Calibri"/>
                <a:cs typeface="Calibri"/>
              </a:rPr>
              <a:t>Security Development Lifecycle (SDL):  </a:t>
            </a:r>
            <a:r>
              <a:rPr sz="4850" b="0" spc="15" dirty="0">
                <a:latin typeface="Calibri"/>
                <a:cs typeface="Calibri"/>
              </a:rPr>
              <a:t>What </a:t>
            </a:r>
            <a:r>
              <a:rPr sz="4850" b="0" spc="10" dirty="0">
                <a:latin typeface="Calibri"/>
                <a:cs typeface="Calibri"/>
              </a:rPr>
              <a:t>is</a:t>
            </a:r>
            <a:r>
              <a:rPr sz="4850" b="0" spc="-95" dirty="0">
                <a:latin typeface="Calibri"/>
                <a:cs typeface="Calibri"/>
              </a:rPr>
              <a:t> </a:t>
            </a:r>
            <a:r>
              <a:rPr sz="4850" b="0" spc="10" dirty="0">
                <a:latin typeface="Calibri"/>
                <a:cs typeface="Calibri"/>
              </a:rPr>
              <a:t>it?</a:t>
            </a:r>
            <a:endParaRPr sz="48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8016" y="3424047"/>
            <a:ext cx="9561195" cy="2464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165" marR="1285875" indent="-418465">
              <a:lnSpc>
                <a:spcPts val="3420"/>
              </a:lnSpc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sz="2900" spc="15" dirty="0">
                <a:latin typeface="Calibri"/>
                <a:cs typeface="Calibri"/>
              </a:rPr>
              <a:t>A </a:t>
            </a:r>
            <a:r>
              <a:rPr sz="2900" dirty="0">
                <a:latin typeface="Calibri"/>
                <a:cs typeface="Calibri"/>
              </a:rPr>
              <a:t>software </a:t>
            </a:r>
            <a:r>
              <a:rPr sz="2900" spc="10" dirty="0">
                <a:latin typeface="Calibri"/>
                <a:cs typeface="Calibri"/>
              </a:rPr>
              <a:t>development security assurance process  </a:t>
            </a:r>
            <a:r>
              <a:rPr sz="2900" spc="5" dirty="0">
                <a:latin typeface="Calibri"/>
                <a:cs typeface="Calibri"/>
              </a:rPr>
              <a:t>consisting of </a:t>
            </a:r>
            <a:r>
              <a:rPr sz="2900" spc="10" dirty="0">
                <a:latin typeface="Calibri"/>
                <a:cs typeface="Calibri"/>
              </a:rPr>
              <a:t>security </a:t>
            </a:r>
            <a:r>
              <a:rPr sz="2900" spc="5" dirty="0">
                <a:latin typeface="Calibri"/>
                <a:cs typeface="Calibri"/>
              </a:rPr>
              <a:t>practices</a:t>
            </a:r>
            <a:endParaRPr sz="2900">
              <a:latin typeface="Calibri"/>
              <a:cs typeface="Calibri"/>
            </a:endParaRPr>
          </a:p>
          <a:p>
            <a:pPr marL="431165" indent="-41846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sz="2900" spc="10" dirty="0">
                <a:latin typeface="Calibri"/>
                <a:cs typeface="Calibri"/>
              </a:rPr>
              <a:t>Aﬀects </a:t>
            </a:r>
            <a:r>
              <a:rPr sz="2900" spc="5" dirty="0">
                <a:latin typeface="Calibri"/>
                <a:cs typeface="Calibri"/>
              </a:rPr>
              <a:t>all </a:t>
            </a:r>
            <a:r>
              <a:rPr sz="2900" spc="10" dirty="0">
                <a:latin typeface="Calibri"/>
                <a:cs typeface="Calibri"/>
              </a:rPr>
              <a:t>steps in the lifecycle </a:t>
            </a:r>
            <a:r>
              <a:rPr sz="2900" spc="15" dirty="0">
                <a:latin typeface="Calibri"/>
                <a:cs typeface="Calibri"/>
              </a:rPr>
              <a:t>and </a:t>
            </a:r>
            <a:r>
              <a:rPr sz="2900" spc="10" dirty="0">
                <a:latin typeface="Calibri"/>
                <a:cs typeface="Calibri"/>
              </a:rPr>
              <a:t>the development</a:t>
            </a:r>
            <a:r>
              <a:rPr sz="2900" spc="-5" dirty="0">
                <a:latin typeface="Calibri"/>
                <a:cs typeface="Calibri"/>
              </a:rPr>
              <a:t> </a:t>
            </a:r>
            <a:r>
              <a:rPr sz="2900" spc="10" dirty="0">
                <a:latin typeface="Calibri"/>
                <a:cs typeface="Calibri"/>
              </a:rPr>
              <a:t>culture</a:t>
            </a:r>
            <a:endParaRPr sz="2900">
              <a:latin typeface="Calibri"/>
              <a:cs typeface="Calibri"/>
            </a:endParaRPr>
          </a:p>
          <a:p>
            <a:pPr marL="431165" indent="-418465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sz="2900" spc="10" dirty="0">
                <a:latin typeface="Calibri"/>
                <a:cs typeface="Calibri"/>
              </a:rPr>
              <a:t>Simpliﬁed SDL has 17 </a:t>
            </a:r>
            <a:r>
              <a:rPr sz="2900" spc="5" dirty="0">
                <a:latin typeface="Calibri"/>
                <a:cs typeface="Calibri"/>
              </a:rPr>
              <a:t>practices </a:t>
            </a:r>
            <a:r>
              <a:rPr sz="2900" spc="10" dirty="0">
                <a:latin typeface="Calibri"/>
                <a:cs typeface="Calibri"/>
              </a:rPr>
              <a:t>(see ﬁgure</a:t>
            </a:r>
            <a:r>
              <a:rPr sz="2900" spc="15" dirty="0">
                <a:latin typeface="Calibri"/>
                <a:cs typeface="Calibri"/>
              </a:rPr>
              <a:t> </a:t>
            </a:r>
            <a:r>
              <a:rPr sz="2900" spc="10" dirty="0">
                <a:latin typeface="Calibri"/>
                <a:cs typeface="Calibri"/>
              </a:rPr>
              <a:t>below)</a:t>
            </a:r>
            <a:endParaRPr sz="2900">
              <a:latin typeface="Calibri"/>
              <a:cs typeface="Calibri"/>
            </a:endParaRPr>
          </a:p>
          <a:p>
            <a:pPr marL="431165" indent="-41846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sz="2900" spc="10" dirty="0">
                <a:latin typeface="Calibri"/>
                <a:cs typeface="Calibri"/>
              </a:rPr>
              <a:t>Uses a build security in/secure by </a:t>
            </a:r>
            <a:r>
              <a:rPr sz="2900" spc="5" dirty="0">
                <a:latin typeface="Calibri"/>
                <a:cs typeface="Calibri"/>
              </a:rPr>
              <a:t>design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spc="10" dirty="0">
                <a:latin typeface="Calibri"/>
                <a:cs typeface="Calibri"/>
              </a:rPr>
              <a:t>philosophy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5800" y="6413779"/>
            <a:ext cx="11023600" cy="26107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0">
              <a:lnSpc>
                <a:spcPct val="100000"/>
              </a:lnSpc>
            </a:pPr>
            <a:r>
              <a:rPr sz="4650" b="0" spc="-5" dirty="0">
                <a:latin typeface="Calibri"/>
                <a:cs typeface="Calibri"/>
              </a:rPr>
              <a:t>O</a:t>
            </a:r>
            <a:r>
              <a:rPr sz="4650" b="0" spc="-10" dirty="0">
                <a:latin typeface="Calibri"/>
                <a:cs typeface="Calibri"/>
              </a:rPr>
              <a:t>rigins</a:t>
            </a:r>
            <a:endParaRPr sz="465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0209" marR="1264285" indent="-397510">
              <a:lnSpc>
                <a:spcPct val="100899"/>
              </a:lnSpc>
              <a:buFont typeface="Arial"/>
              <a:buChar char="•"/>
              <a:tabLst>
                <a:tab pos="410209" algn="l"/>
                <a:tab pos="410845" algn="l"/>
                <a:tab pos="1625600" algn="l"/>
              </a:tabLst>
            </a:pPr>
            <a:r>
              <a:rPr spc="10" dirty="0"/>
              <a:t>2002:	</a:t>
            </a:r>
            <a:r>
              <a:rPr spc="5" dirty="0"/>
              <a:t>Bill </a:t>
            </a:r>
            <a:r>
              <a:rPr spc="15" dirty="0"/>
              <a:t>Gates announces</a:t>
            </a:r>
            <a:r>
              <a:rPr spc="-30" dirty="0"/>
              <a:t> </a:t>
            </a:r>
            <a:r>
              <a:rPr spc="10" dirty="0"/>
              <a:t>the</a:t>
            </a:r>
            <a:r>
              <a:rPr spc="-5" dirty="0"/>
              <a:t> </a:t>
            </a:r>
            <a:r>
              <a:rPr spc="10" dirty="0"/>
              <a:t>Trustworthy </a:t>
            </a:r>
            <a:r>
              <a:rPr spc="5" dirty="0"/>
              <a:t> </a:t>
            </a:r>
            <a:r>
              <a:rPr spc="10" dirty="0"/>
              <a:t>Computing</a:t>
            </a:r>
            <a:r>
              <a:rPr spc="-70" dirty="0"/>
              <a:t> </a:t>
            </a:r>
            <a:r>
              <a:rPr spc="5" dirty="0"/>
              <a:t>Initiative</a:t>
            </a:r>
          </a:p>
          <a:p>
            <a:pPr marL="410209" marR="563245" indent="-397510">
              <a:lnSpc>
                <a:spcPct val="100299"/>
              </a:lnSpc>
              <a:spcBef>
                <a:spcPts val="860"/>
              </a:spcBef>
              <a:buFont typeface="Arial"/>
              <a:buChar char="•"/>
              <a:tabLst>
                <a:tab pos="410209" algn="l"/>
                <a:tab pos="410845" algn="l"/>
                <a:tab pos="1625600" algn="l"/>
              </a:tabLst>
            </a:pPr>
            <a:r>
              <a:rPr spc="10" dirty="0"/>
              <a:t>2004:	</a:t>
            </a:r>
            <a:r>
              <a:rPr spc="15" dirty="0"/>
              <a:t>Turned </a:t>
            </a:r>
            <a:r>
              <a:rPr spc="10" dirty="0"/>
              <a:t>into </a:t>
            </a:r>
            <a:r>
              <a:rPr spc="15" dirty="0"/>
              <a:t>a </a:t>
            </a:r>
            <a:r>
              <a:rPr spc="10" dirty="0"/>
              <a:t>structured process,</a:t>
            </a:r>
            <a:r>
              <a:rPr spc="-35" dirty="0"/>
              <a:t> </a:t>
            </a:r>
            <a:r>
              <a:rPr spc="10" dirty="0"/>
              <a:t>the</a:t>
            </a:r>
            <a:r>
              <a:rPr dirty="0"/>
              <a:t> </a:t>
            </a:r>
            <a:r>
              <a:rPr spc="10" dirty="0"/>
              <a:t>SDL </a:t>
            </a:r>
            <a:r>
              <a:rPr spc="5" dirty="0"/>
              <a:t> </a:t>
            </a:r>
            <a:r>
              <a:rPr dirty="0">
                <a:hlinkClick r:id="rId9"/>
              </a:rPr>
              <a:t>(http://microsoft.co</a:t>
            </a:r>
            <a:r>
              <a:rPr dirty="0"/>
              <a:t>m</a:t>
            </a:r>
            <a:r>
              <a:rPr dirty="0">
                <a:hlinkClick r:id="rId9"/>
              </a:rPr>
              <a:t>/sdl)</a:t>
            </a:r>
          </a:p>
          <a:p>
            <a:pPr marL="867410" lvl="1" indent="-324485">
              <a:lnSpc>
                <a:spcPct val="100000"/>
              </a:lnSpc>
              <a:spcBef>
                <a:spcPts val="745"/>
              </a:spcBef>
              <a:buFont typeface="Arial"/>
              <a:buChar char="–"/>
              <a:tabLst>
                <a:tab pos="875665" algn="l"/>
              </a:tabLst>
            </a:pPr>
            <a:r>
              <a:rPr sz="3000" spc="5" dirty="0">
                <a:latin typeface="Calibri"/>
                <a:cs typeface="Calibri"/>
              </a:rPr>
              <a:t>Evolved to Version </a:t>
            </a:r>
            <a:r>
              <a:rPr sz="3000" dirty="0">
                <a:latin typeface="Calibri"/>
                <a:cs typeface="Calibri"/>
              </a:rPr>
              <a:t>5.2 </a:t>
            </a:r>
            <a:r>
              <a:rPr sz="3000" spc="5" dirty="0">
                <a:latin typeface="Calibri"/>
                <a:cs typeface="Calibri"/>
              </a:rPr>
              <a:t>in </a:t>
            </a:r>
            <a:r>
              <a:rPr sz="3000" dirty="0">
                <a:latin typeface="Calibri"/>
                <a:cs typeface="Calibri"/>
              </a:rPr>
              <a:t>2012, </a:t>
            </a:r>
            <a:r>
              <a:rPr sz="3000" spc="5" dirty="0">
                <a:latin typeface="Calibri"/>
                <a:cs typeface="Calibri"/>
              </a:rPr>
              <a:t>Version </a:t>
            </a:r>
            <a:r>
              <a:rPr sz="3000" dirty="0">
                <a:latin typeface="Calibri"/>
                <a:cs typeface="Calibri"/>
              </a:rPr>
              <a:t>6.0 </a:t>
            </a:r>
            <a:r>
              <a:rPr sz="3000" spc="5" dirty="0">
                <a:latin typeface="Calibri"/>
                <a:cs typeface="Calibri"/>
              </a:rPr>
              <a:t>in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5" dirty="0">
                <a:latin typeface="Calibri"/>
                <a:cs typeface="Calibri"/>
              </a:rPr>
              <a:t>2013</a:t>
            </a:r>
            <a:endParaRPr sz="3000">
              <a:latin typeface="Calibri"/>
              <a:cs typeface="Calibri"/>
            </a:endParaRPr>
          </a:p>
          <a:p>
            <a:pPr marL="867410" marR="762635" lvl="1" indent="-324485">
              <a:lnSpc>
                <a:spcPct val="102400"/>
              </a:lnSpc>
              <a:spcBef>
                <a:spcPts val="605"/>
              </a:spcBef>
              <a:buFont typeface="Arial"/>
              <a:buChar char="–"/>
              <a:tabLst>
                <a:tab pos="875665" algn="l"/>
              </a:tabLst>
            </a:pPr>
            <a:r>
              <a:rPr sz="3000" spc="-5" dirty="0">
                <a:latin typeface="Calibri"/>
                <a:cs typeface="Calibri"/>
              </a:rPr>
              <a:t>Microsoft </a:t>
            </a:r>
            <a:r>
              <a:rPr sz="3000" spc="5" dirty="0">
                <a:latin typeface="Calibri"/>
                <a:cs typeface="Calibri"/>
              </a:rPr>
              <a:t>oﬀers </a:t>
            </a:r>
            <a:r>
              <a:rPr sz="3000" spc="10" dirty="0">
                <a:latin typeface="Calibri"/>
                <a:cs typeface="Calibri"/>
              </a:rPr>
              <a:t>many </a:t>
            </a:r>
            <a:r>
              <a:rPr sz="3000" spc="5" dirty="0">
                <a:latin typeface="Calibri"/>
                <a:cs typeface="Calibri"/>
              </a:rPr>
              <a:t>(free) tools and templates to  support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spc="5" dirty="0">
                <a:latin typeface="Calibri"/>
                <a:cs typeface="Calibri"/>
              </a:rPr>
              <a:t>SDL</a:t>
            </a:r>
            <a:endParaRPr sz="3000">
              <a:latin typeface="Calibri"/>
              <a:cs typeface="Calibri"/>
            </a:endParaRPr>
          </a:p>
          <a:p>
            <a:pPr marL="12700" marR="158750" algn="just">
              <a:lnSpc>
                <a:spcPct val="100600"/>
              </a:lnSpc>
              <a:spcBef>
                <a:spcPts val="2675"/>
              </a:spcBef>
            </a:pPr>
            <a:r>
              <a:rPr spc="10" dirty="0"/>
              <a:t>“</a:t>
            </a:r>
            <a:r>
              <a:rPr i="1" spc="10" dirty="0">
                <a:latin typeface="Calibri"/>
                <a:cs typeface="Calibri"/>
              </a:rPr>
              <a:t>Trustworthy Computing is the highest priority for all  the </a:t>
            </a:r>
            <a:r>
              <a:rPr i="1" spc="15" dirty="0">
                <a:latin typeface="Calibri"/>
                <a:cs typeface="Calibri"/>
              </a:rPr>
              <a:t>work we </a:t>
            </a:r>
            <a:r>
              <a:rPr i="1" spc="10" dirty="0">
                <a:latin typeface="Calibri"/>
                <a:cs typeface="Calibri"/>
              </a:rPr>
              <a:t>are doing. </a:t>
            </a:r>
            <a:r>
              <a:rPr i="1" u="heavy" spc="20" dirty="0">
                <a:latin typeface="Calibri"/>
                <a:cs typeface="Calibri"/>
              </a:rPr>
              <a:t>We </a:t>
            </a:r>
            <a:r>
              <a:rPr i="1" u="heavy" spc="15" dirty="0">
                <a:latin typeface="Calibri"/>
                <a:cs typeface="Calibri"/>
              </a:rPr>
              <a:t>must </a:t>
            </a:r>
            <a:r>
              <a:rPr i="1" u="heavy" spc="10" dirty="0">
                <a:latin typeface="Calibri"/>
                <a:cs typeface="Calibri"/>
              </a:rPr>
              <a:t>lead the industry </a:t>
            </a:r>
            <a:r>
              <a:rPr i="1" spc="10" dirty="0">
                <a:latin typeface="Calibri"/>
                <a:cs typeface="Calibri"/>
              </a:rPr>
              <a:t>to  </a:t>
            </a:r>
            <a:r>
              <a:rPr i="1" spc="15" dirty="0">
                <a:latin typeface="Calibri"/>
                <a:cs typeface="Calibri"/>
              </a:rPr>
              <a:t>a whole new </a:t>
            </a:r>
            <a:r>
              <a:rPr i="1" spc="10" dirty="0">
                <a:latin typeface="Calibri"/>
                <a:cs typeface="Calibri"/>
              </a:rPr>
              <a:t>level of Trustworthiness in</a:t>
            </a:r>
            <a:r>
              <a:rPr i="1" spc="-60" dirty="0">
                <a:latin typeface="Calibri"/>
                <a:cs typeface="Calibri"/>
              </a:rPr>
              <a:t> </a:t>
            </a:r>
            <a:r>
              <a:rPr i="1" spc="10" dirty="0">
                <a:latin typeface="Calibri"/>
                <a:cs typeface="Calibri"/>
              </a:rPr>
              <a:t>computing</a:t>
            </a:r>
            <a:r>
              <a:rPr spc="10" dirty="0"/>
              <a:t>.”</a:t>
            </a:r>
          </a:p>
          <a:p>
            <a:pPr marR="5080" algn="r">
              <a:lnSpc>
                <a:spcPct val="100000"/>
              </a:lnSpc>
              <a:spcBef>
                <a:spcPts val="3025"/>
              </a:spcBef>
            </a:pPr>
            <a:r>
              <a:rPr sz="1400" spc="-5" dirty="0">
                <a:solidFill>
                  <a:srgbClr val="898989"/>
                </a:solidFill>
              </a:rPr>
              <a:t>12</a:t>
            </a:r>
            <a:endParaRPr sz="1400"/>
          </a:p>
        </p:txBody>
      </p:sp>
      <p:sp>
        <p:nvSpPr>
          <p:cNvPr id="13" name="object 13"/>
          <p:cNvSpPr/>
          <p:nvPr/>
        </p:nvSpPr>
        <p:spPr>
          <a:xfrm>
            <a:off x="1257300" y="1666773"/>
            <a:ext cx="10477500" cy="74271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35505" y="9049688"/>
            <a:ext cx="5770880" cy="261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7F7F7F"/>
                </a:solidFill>
                <a:latin typeface="Calibri"/>
                <a:cs typeface="Calibri"/>
                <a:hlinkClick r:id="rId11"/>
              </a:rPr>
              <a:t>http://www.greatpriceshere.com/2008/06/30/billLgatesLdethroned/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29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790025" y="8810113"/>
            <a:ext cx="20891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898989"/>
                </a:solidFill>
                <a:latin typeface="Calibri"/>
                <a:cs typeface="Calibri"/>
              </a:rPr>
              <a:t>13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0900" y="2077554"/>
            <a:ext cx="10744200" cy="6029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60589" y="8807301"/>
            <a:ext cx="5458460" cy="26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http://www.microsoft.com/security/sdl/learn/measurable.aspx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09420" y="8887524"/>
            <a:ext cx="204470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15" dirty="0">
                <a:solidFill>
                  <a:srgbClr val="898989"/>
                </a:solidFill>
                <a:latin typeface="Calibri"/>
                <a:cs typeface="Calibri"/>
              </a:rPr>
              <a:t>14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4900" y="2046541"/>
            <a:ext cx="10490200" cy="5898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03578" y="8884036"/>
            <a:ext cx="5331460" cy="261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http://www.microsoft.com/security/sdl/learn/measurable.aspx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22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9515" rIns="0" bIns="0" rtlCol="0">
            <a:spAutoFit/>
          </a:bodyPr>
          <a:lstStyle/>
          <a:p>
            <a:pPr marL="4455160">
              <a:lnSpc>
                <a:spcPct val="100000"/>
              </a:lnSpc>
            </a:pPr>
            <a:r>
              <a:rPr sz="4350" b="0" spc="20" dirty="0">
                <a:latin typeface="Calibri"/>
                <a:cs typeface="Calibri"/>
              </a:rPr>
              <a:t>Agenda</a:t>
            </a:r>
            <a:endParaRPr sz="435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23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01609" y="2874314"/>
            <a:ext cx="7968615" cy="461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8620" marR="5080" indent="-375920">
              <a:lnSpc>
                <a:spcPts val="3729"/>
              </a:lnSpc>
              <a:buFont typeface="Arial"/>
              <a:buChar char="•"/>
              <a:tabLst>
                <a:tab pos="388620" algn="l"/>
                <a:tab pos="389255" algn="l"/>
              </a:tabLst>
            </a:pPr>
            <a:r>
              <a:rPr sz="3500" dirty="0">
                <a:latin typeface="Calibri"/>
                <a:cs typeface="Calibri"/>
              </a:rPr>
              <a:t>Introduction to </a:t>
            </a:r>
            <a:r>
              <a:rPr sz="3500" spc="5" dirty="0">
                <a:latin typeface="Calibri"/>
                <a:cs typeface="Calibri"/>
              </a:rPr>
              <a:t>the </a:t>
            </a:r>
            <a:r>
              <a:rPr sz="3500" dirty="0">
                <a:latin typeface="Calibri"/>
                <a:cs typeface="Calibri"/>
              </a:rPr>
              <a:t>Security Development  Lifecycle</a:t>
            </a:r>
            <a:r>
              <a:rPr sz="3500" spc="-60" dirty="0">
                <a:latin typeface="Calibri"/>
                <a:cs typeface="Calibri"/>
              </a:rPr>
              <a:t> </a:t>
            </a:r>
            <a:r>
              <a:rPr sz="3500" spc="-5" dirty="0">
                <a:latin typeface="Calibri"/>
                <a:cs typeface="Calibri"/>
              </a:rPr>
              <a:t>(SDL)</a:t>
            </a:r>
            <a:endParaRPr sz="3500">
              <a:latin typeface="Calibri"/>
              <a:cs typeface="Calibri"/>
            </a:endParaRPr>
          </a:p>
          <a:p>
            <a:pPr marL="388620" indent="-375920">
              <a:lnSpc>
                <a:spcPct val="100000"/>
              </a:lnSpc>
              <a:spcBef>
                <a:spcPts val="434"/>
              </a:spcBef>
              <a:buClr>
                <a:srgbClr val="558ED5"/>
              </a:buClr>
              <a:buFont typeface="Arial"/>
              <a:buChar char="•"/>
              <a:tabLst>
                <a:tab pos="388620" algn="l"/>
                <a:tab pos="389255" algn="l"/>
              </a:tabLst>
            </a:pPr>
            <a:r>
              <a:rPr sz="3500" dirty="0">
                <a:solidFill>
                  <a:srgbClr val="66A1DD"/>
                </a:solidFill>
                <a:latin typeface="Calibri"/>
                <a:cs typeface="Calibri"/>
              </a:rPr>
              <a:t>SDL </a:t>
            </a:r>
            <a:r>
              <a:rPr sz="3500" spc="5" dirty="0">
                <a:solidFill>
                  <a:srgbClr val="66A1DD"/>
                </a:solidFill>
                <a:latin typeface="Calibri"/>
                <a:cs typeface="Calibri"/>
              </a:rPr>
              <a:t>Phases and</a:t>
            </a:r>
            <a:r>
              <a:rPr sz="3500" spc="-90" dirty="0">
                <a:solidFill>
                  <a:srgbClr val="66A1DD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66A1DD"/>
                </a:solidFill>
                <a:latin typeface="Calibri"/>
                <a:cs typeface="Calibri"/>
              </a:rPr>
              <a:t>Practices</a:t>
            </a:r>
            <a:endParaRPr sz="3500">
              <a:latin typeface="Calibri"/>
              <a:cs typeface="Calibri"/>
            </a:endParaRPr>
          </a:p>
          <a:p>
            <a:pPr marL="827405" lvl="1" indent="-313055">
              <a:lnSpc>
                <a:spcPct val="100000"/>
              </a:lnSpc>
              <a:spcBef>
                <a:spcPts val="305"/>
              </a:spcBef>
              <a:buFont typeface="Arial"/>
              <a:buChar char="–"/>
              <a:tabLst>
                <a:tab pos="828040" algn="l"/>
              </a:tabLst>
            </a:pPr>
            <a:r>
              <a:rPr sz="2600" spc="10" dirty="0">
                <a:latin typeface="Calibri"/>
                <a:cs typeface="Calibri"/>
              </a:rPr>
              <a:t>Training</a:t>
            </a:r>
            <a:endParaRPr sz="2600">
              <a:latin typeface="Calibri"/>
              <a:cs typeface="Calibri"/>
            </a:endParaRPr>
          </a:p>
          <a:p>
            <a:pPr marL="827405" lvl="1" indent="-313055">
              <a:lnSpc>
                <a:spcPct val="100000"/>
              </a:lnSpc>
              <a:spcBef>
                <a:spcPts val="390"/>
              </a:spcBef>
              <a:buFont typeface="Arial"/>
              <a:buChar char="–"/>
              <a:tabLst>
                <a:tab pos="828040" algn="l"/>
              </a:tabLst>
            </a:pPr>
            <a:r>
              <a:rPr sz="2600" spc="15" dirty="0">
                <a:latin typeface="Calibri"/>
                <a:cs typeface="Calibri"/>
              </a:rPr>
              <a:t>Requirements</a:t>
            </a:r>
            <a:endParaRPr sz="2600">
              <a:latin typeface="Calibri"/>
              <a:cs typeface="Calibri"/>
            </a:endParaRPr>
          </a:p>
          <a:p>
            <a:pPr marL="827405" lvl="1" indent="-313055">
              <a:lnSpc>
                <a:spcPct val="100000"/>
              </a:lnSpc>
              <a:spcBef>
                <a:spcPts val="280"/>
              </a:spcBef>
              <a:buFont typeface="Arial"/>
              <a:buChar char="–"/>
              <a:tabLst>
                <a:tab pos="828040" algn="l"/>
              </a:tabLst>
            </a:pPr>
            <a:r>
              <a:rPr sz="2600" spc="10" dirty="0">
                <a:latin typeface="Calibri"/>
                <a:cs typeface="Calibri"/>
              </a:rPr>
              <a:t>Design</a:t>
            </a:r>
            <a:endParaRPr sz="2600">
              <a:latin typeface="Calibri"/>
              <a:cs typeface="Calibri"/>
            </a:endParaRPr>
          </a:p>
          <a:p>
            <a:pPr marL="827405" lvl="1" indent="-313055">
              <a:lnSpc>
                <a:spcPct val="100000"/>
              </a:lnSpc>
              <a:spcBef>
                <a:spcPts val="390"/>
              </a:spcBef>
              <a:buFont typeface="Arial"/>
              <a:buChar char="–"/>
              <a:tabLst>
                <a:tab pos="828040" algn="l"/>
              </a:tabLst>
            </a:pPr>
            <a:r>
              <a:rPr sz="2600" spc="10" dirty="0">
                <a:latin typeface="Calibri"/>
                <a:cs typeface="Calibri"/>
              </a:rPr>
              <a:t>Implementation</a:t>
            </a:r>
            <a:endParaRPr sz="2600">
              <a:latin typeface="Calibri"/>
              <a:cs typeface="Calibri"/>
            </a:endParaRPr>
          </a:p>
          <a:p>
            <a:pPr marL="827405" lvl="1" indent="-313055">
              <a:lnSpc>
                <a:spcPct val="100000"/>
              </a:lnSpc>
              <a:spcBef>
                <a:spcPts val="390"/>
              </a:spcBef>
              <a:buFont typeface="Arial"/>
              <a:buChar char="–"/>
              <a:tabLst>
                <a:tab pos="828040" algn="l"/>
              </a:tabLst>
            </a:pPr>
            <a:r>
              <a:rPr sz="2600" spc="10" dirty="0">
                <a:latin typeface="Calibri"/>
                <a:cs typeface="Calibri"/>
              </a:rPr>
              <a:t>Veriﬁcation</a:t>
            </a:r>
            <a:endParaRPr sz="2600">
              <a:latin typeface="Calibri"/>
              <a:cs typeface="Calibri"/>
            </a:endParaRPr>
          </a:p>
          <a:p>
            <a:pPr marL="827405" lvl="1" indent="-313055">
              <a:lnSpc>
                <a:spcPct val="100000"/>
              </a:lnSpc>
              <a:spcBef>
                <a:spcPts val="280"/>
              </a:spcBef>
              <a:buFont typeface="Arial"/>
              <a:buChar char="–"/>
              <a:tabLst>
                <a:tab pos="828040" algn="l"/>
              </a:tabLst>
            </a:pPr>
            <a:r>
              <a:rPr sz="2600" spc="15" dirty="0">
                <a:latin typeface="Calibri"/>
                <a:cs typeface="Calibri"/>
              </a:rPr>
              <a:t>Release</a:t>
            </a:r>
            <a:endParaRPr sz="2600">
              <a:latin typeface="Calibri"/>
              <a:cs typeface="Calibri"/>
            </a:endParaRPr>
          </a:p>
          <a:p>
            <a:pPr marL="827405" lvl="1" indent="-313055">
              <a:lnSpc>
                <a:spcPct val="100000"/>
              </a:lnSpc>
              <a:spcBef>
                <a:spcPts val="390"/>
              </a:spcBef>
              <a:buFont typeface="Arial"/>
              <a:buChar char="–"/>
              <a:tabLst>
                <a:tab pos="828040" algn="l"/>
              </a:tabLst>
            </a:pPr>
            <a:r>
              <a:rPr sz="2600" spc="15" dirty="0">
                <a:latin typeface="Calibri"/>
                <a:cs typeface="Calibri"/>
              </a:rPr>
              <a:t>Response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99997" y="1413516"/>
            <a:ext cx="8048625" cy="72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78760" algn="l"/>
              </a:tabLst>
            </a:pPr>
            <a:r>
              <a:rPr sz="4600" b="0" spc="5" dirty="0">
                <a:latin typeface="Calibri"/>
                <a:cs typeface="Calibri"/>
              </a:rPr>
              <a:t>Practice</a:t>
            </a:r>
            <a:r>
              <a:rPr sz="4600" b="0" spc="15" dirty="0">
                <a:latin typeface="Calibri"/>
                <a:cs typeface="Calibri"/>
              </a:rPr>
              <a:t> </a:t>
            </a:r>
            <a:r>
              <a:rPr sz="4600" b="0" spc="10" dirty="0">
                <a:latin typeface="Calibri"/>
                <a:cs typeface="Calibri"/>
              </a:rPr>
              <a:t>1:	</a:t>
            </a:r>
            <a:r>
              <a:rPr sz="4600" b="0" spc="15" dirty="0">
                <a:latin typeface="Calibri"/>
                <a:cs typeface="Calibri"/>
              </a:rPr>
              <a:t>Core </a:t>
            </a:r>
            <a:r>
              <a:rPr sz="4600" b="0" spc="10" dirty="0">
                <a:latin typeface="Calibri"/>
                <a:cs typeface="Calibri"/>
              </a:rPr>
              <a:t>Security</a:t>
            </a:r>
            <a:r>
              <a:rPr sz="4600" b="0" spc="-30" dirty="0">
                <a:latin typeface="Calibri"/>
                <a:cs typeface="Calibri"/>
              </a:rPr>
              <a:t> </a:t>
            </a:r>
            <a:r>
              <a:rPr sz="4600" b="0" spc="10" dirty="0">
                <a:latin typeface="Calibri"/>
                <a:cs typeface="Calibri"/>
              </a:rPr>
              <a:t>Training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20800" y="2378104"/>
            <a:ext cx="1715538" cy="7896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36438" y="2661049"/>
            <a:ext cx="462280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27960" y="2378104"/>
            <a:ext cx="1773212" cy="7896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242024" y="2661049"/>
            <a:ext cx="782955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92790" y="2378104"/>
            <a:ext cx="1773212" cy="7896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905702" y="2661049"/>
            <a:ext cx="387350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67260" y="2378104"/>
            <a:ext cx="1763585" cy="7896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118538" y="2661049"/>
            <a:ext cx="893444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132091" y="2378104"/>
            <a:ext cx="1763585" cy="7896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707972" y="2661049"/>
            <a:ext cx="646430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Veriﬁcation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596921" y="2378104"/>
            <a:ext cx="1763585" cy="7896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276485" y="2661049"/>
            <a:ext cx="441325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061765" y="2378104"/>
            <a:ext cx="1622234" cy="789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691807" y="2661049"/>
            <a:ext cx="542290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251" y="3196656"/>
            <a:ext cx="848061" cy="8666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25701" y="3233559"/>
            <a:ext cx="706716" cy="73647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25701" y="3233569"/>
            <a:ext cx="706755" cy="736600"/>
          </a:xfrm>
          <a:custGeom>
            <a:avLst/>
            <a:gdLst/>
            <a:ahLst/>
            <a:cxnLst/>
            <a:rect l="l" t="t" r="r" b="b"/>
            <a:pathLst>
              <a:path w="706755" h="736600">
                <a:moveTo>
                  <a:pt x="0" y="353098"/>
                </a:moveTo>
                <a:lnTo>
                  <a:pt x="176679" y="353098"/>
                </a:lnTo>
                <a:lnTo>
                  <a:pt x="176679" y="736463"/>
                </a:lnTo>
                <a:lnTo>
                  <a:pt x="530038" y="736463"/>
                </a:lnTo>
                <a:lnTo>
                  <a:pt x="530038" y="353098"/>
                </a:lnTo>
                <a:lnTo>
                  <a:pt x="706717" y="353098"/>
                </a:lnTo>
                <a:lnTo>
                  <a:pt x="353358" y="0"/>
                </a:lnTo>
                <a:lnTo>
                  <a:pt x="0" y="353098"/>
                </a:lnTo>
                <a:close/>
              </a:path>
            </a:pathLst>
          </a:custGeom>
          <a:ln w="11038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29397" y="3996576"/>
            <a:ext cx="9039225" cy="3569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0345" indent="-207645">
              <a:lnSpc>
                <a:spcPct val="100000"/>
              </a:lnSpc>
              <a:buFont typeface="Arial"/>
              <a:buChar char="•"/>
              <a:tabLst>
                <a:tab pos="220979" algn="l"/>
              </a:tabLst>
            </a:pPr>
            <a:r>
              <a:rPr sz="2750" spc="10" dirty="0">
                <a:latin typeface="Calibri"/>
                <a:cs typeface="Calibri"/>
              </a:rPr>
              <a:t>Security knowledge is lacking in</a:t>
            </a:r>
            <a:r>
              <a:rPr sz="2750" spc="5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general</a:t>
            </a:r>
            <a:endParaRPr sz="2750" dirty="0">
              <a:latin typeface="Calibri"/>
              <a:cs typeface="Calibri"/>
            </a:endParaRPr>
          </a:p>
          <a:p>
            <a:pPr marL="873760" lvl="1" indent="-33147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873760" algn="l"/>
                <a:tab pos="874394" algn="l"/>
              </a:tabLst>
            </a:pPr>
            <a:r>
              <a:rPr sz="2300" spc="5" dirty="0">
                <a:latin typeface="Calibri"/>
                <a:cs typeface="Calibri"/>
              </a:rPr>
              <a:t>Historically not taught in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universities</a:t>
            </a:r>
            <a:endParaRPr sz="2300" dirty="0">
              <a:latin typeface="Calibri"/>
              <a:cs typeface="Calibri"/>
            </a:endParaRPr>
          </a:p>
          <a:p>
            <a:pPr marL="873760" lvl="1" indent="-33147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873760" algn="l"/>
                <a:tab pos="874394" algn="l"/>
              </a:tabLst>
            </a:pPr>
            <a:r>
              <a:rPr sz="2300" spc="5" dirty="0">
                <a:latin typeface="Calibri"/>
                <a:cs typeface="Calibri"/>
              </a:rPr>
              <a:t>Barely taught in universities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now</a:t>
            </a:r>
            <a:endParaRPr sz="2300" dirty="0">
              <a:latin typeface="Calibri"/>
              <a:cs typeface="Calibri"/>
            </a:endParaRPr>
          </a:p>
          <a:p>
            <a:pPr marL="873760" lvl="1" indent="-33147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873760" algn="l"/>
                <a:tab pos="874394" algn="l"/>
              </a:tabLst>
            </a:pPr>
            <a:r>
              <a:rPr sz="2300" spc="5" dirty="0">
                <a:latin typeface="Calibri"/>
                <a:cs typeface="Calibri"/>
              </a:rPr>
              <a:t>Capers Jones #1 education need “Security Vulnerability Prevention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“</a:t>
            </a:r>
            <a:endParaRPr sz="2300" dirty="0">
              <a:latin typeface="Calibri"/>
              <a:cs typeface="Calibri"/>
            </a:endParaRPr>
          </a:p>
          <a:p>
            <a:pPr marL="220345" indent="-207645">
              <a:lnSpc>
                <a:spcPts val="3285"/>
              </a:lnSpc>
              <a:spcBef>
                <a:spcPts val="725"/>
              </a:spcBef>
              <a:buFont typeface="Arial"/>
              <a:buChar char="•"/>
              <a:tabLst>
                <a:tab pos="220979" algn="l"/>
              </a:tabLst>
            </a:pPr>
            <a:r>
              <a:rPr sz="2750" spc="15" dirty="0">
                <a:latin typeface="Calibri"/>
                <a:cs typeface="Calibri"/>
              </a:rPr>
              <a:t>The </a:t>
            </a:r>
            <a:r>
              <a:rPr sz="2750" dirty="0">
                <a:latin typeface="Calibri"/>
                <a:cs typeface="Calibri"/>
              </a:rPr>
              <a:t>attackers </a:t>
            </a:r>
            <a:r>
              <a:rPr sz="2750" spc="10" dirty="0">
                <a:latin typeface="Calibri"/>
                <a:cs typeface="Calibri"/>
              </a:rPr>
              <a:t>are </a:t>
            </a:r>
            <a:r>
              <a:rPr sz="2750" spc="-5" dirty="0">
                <a:latin typeface="Calibri"/>
                <a:cs typeface="Calibri"/>
              </a:rPr>
              <a:t>getting </a:t>
            </a:r>
            <a:r>
              <a:rPr sz="2750" spc="10" dirty="0">
                <a:latin typeface="Calibri"/>
                <a:cs typeface="Calibri"/>
              </a:rPr>
              <a:t>smarter every day, security is</a:t>
            </a:r>
            <a:r>
              <a:rPr sz="2750" spc="20" dirty="0">
                <a:latin typeface="Calibri"/>
                <a:cs typeface="Calibri"/>
              </a:rPr>
              <a:t> </a:t>
            </a:r>
            <a:r>
              <a:rPr sz="2750" spc="15" dirty="0">
                <a:latin typeface="Calibri"/>
                <a:cs typeface="Calibri"/>
              </a:rPr>
              <a:t>a</a:t>
            </a:r>
            <a:endParaRPr sz="2750" dirty="0">
              <a:latin typeface="Calibri"/>
              <a:cs typeface="Calibri"/>
            </a:endParaRPr>
          </a:p>
          <a:p>
            <a:pPr marL="218440">
              <a:lnSpc>
                <a:spcPts val="3285"/>
              </a:lnSpc>
            </a:pPr>
            <a:r>
              <a:rPr sz="2750" i="1" spc="15" dirty="0">
                <a:latin typeface="Calibri"/>
                <a:cs typeface="Calibri"/>
              </a:rPr>
              <a:t>moving</a:t>
            </a:r>
            <a:r>
              <a:rPr sz="2750" i="1" spc="-75" dirty="0">
                <a:latin typeface="Calibri"/>
                <a:cs typeface="Calibri"/>
              </a:rPr>
              <a:t> </a:t>
            </a:r>
            <a:r>
              <a:rPr sz="2750" i="1" spc="10" dirty="0">
                <a:latin typeface="Calibri"/>
                <a:cs typeface="Calibri"/>
              </a:rPr>
              <a:t>target</a:t>
            </a:r>
            <a:endParaRPr sz="2750" dirty="0">
              <a:latin typeface="Calibri"/>
              <a:cs typeface="Calibri"/>
            </a:endParaRPr>
          </a:p>
          <a:p>
            <a:pPr marL="873760" lvl="1" indent="-33147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873760" algn="l"/>
                <a:tab pos="874394" algn="l"/>
              </a:tabLst>
            </a:pPr>
            <a:r>
              <a:rPr sz="2300" spc="5" dirty="0">
                <a:latin typeface="Calibri"/>
                <a:cs typeface="Calibri"/>
              </a:rPr>
              <a:t>Annual training is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necessary</a:t>
            </a:r>
            <a:endParaRPr sz="2300" dirty="0">
              <a:latin typeface="Calibri"/>
              <a:cs typeface="Calibri"/>
            </a:endParaRPr>
          </a:p>
          <a:p>
            <a:pPr marL="220345" indent="-207645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20979" algn="l"/>
              </a:tabLst>
            </a:pPr>
            <a:r>
              <a:rPr sz="2750" spc="15" dirty="0">
                <a:latin typeface="Calibri"/>
                <a:cs typeface="Calibri"/>
              </a:rPr>
              <a:t>Need </a:t>
            </a:r>
            <a:r>
              <a:rPr sz="2750" spc="10" dirty="0">
                <a:latin typeface="Calibri"/>
                <a:cs typeface="Calibri"/>
              </a:rPr>
              <a:t>to cover all the topics in the</a:t>
            </a:r>
            <a:r>
              <a:rPr sz="2750" spc="-50" dirty="0">
                <a:latin typeface="Calibri"/>
                <a:cs typeface="Calibri"/>
              </a:rPr>
              <a:t> </a:t>
            </a:r>
            <a:r>
              <a:rPr sz="2750" spc="15" dirty="0">
                <a:latin typeface="Calibri"/>
                <a:cs typeface="Calibri"/>
              </a:rPr>
              <a:t>SDL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262848" y="6477266"/>
            <a:ext cx="3421151" cy="262863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553997" y="8585776"/>
            <a:ext cx="6274435" cy="261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7F7F7F"/>
                </a:solidFill>
                <a:latin typeface="Calibri"/>
                <a:cs typeface="Calibri"/>
                <a:hlinkClick r:id="rId19"/>
              </a:rPr>
              <a:t>http://www.webdesigncompany.net/websiteLoptimizationLmovingLtarget/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59763" y="1553729"/>
            <a:ext cx="7268845" cy="1227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770"/>
              </a:lnSpc>
              <a:tabLst>
                <a:tab pos="2660015" algn="l"/>
              </a:tabLst>
            </a:pPr>
            <a:r>
              <a:rPr sz="4400" b="0" spc="10" dirty="0">
                <a:latin typeface="Calibri"/>
                <a:cs typeface="Calibri"/>
              </a:rPr>
              <a:t>Practice</a:t>
            </a:r>
            <a:r>
              <a:rPr sz="4400" b="0" spc="5" dirty="0">
                <a:latin typeface="Calibri"/>
                <a:cs typeface="Calibri"/>
              </a:rPr>
              <a:t> </a:t>
            </a:r>
            <a:r>
              <a:rPr sz="4400" b="0" spc="10" dirty="0">
                <a:latin typeface="Calibri"/>
                <a:cs typeface="Calibri"/>
              </a:rPr>
              <a:t>2:	Security</a:t>
            </a:r>
            <a:r>
              <a:rPr sz="4400" b="0" spc="-20" dirty="0">
                <a:latin typeface="Calibri"/>
                <a:cs typeface="Calibri"/>
              </a:rPr>
              <a:t> </a:t>
            </a:r>
            <a:r>
              <a:rPr sz="4400" b="0" spc="15" dirty="0">
                <a:latin typeface="Calibri"/>
                <a:cs typeface="Calibri"/>
              </a:rPr>
              <a:t>and</a:t>
            </a:r>
            <a:r>
              <a:rPr sz="4400" b="0" spc="-20" dirty="0">
                <a:latin typeface="Calibri"/>
                <a:cs typeface="Calibri"/>
              </a:rPr>
              <a:t> </a:t>
            </a:r>
            <a:r>
              <a:rPr sz="4400" b="0" spc="15" dirty="0">
                <a:latin typeface="Calibri"/>
                <a:cs typeface="Calibri"/>
              </a:rPr>
              <a:t>Privacy </a:t>
            </a:r>
            <a:r>
              <a:rPr sz="4400" b="0" spc="5" dirty="0">
                <a:latin typeface="Calibri"/>
                <a:cs typeface="Calibri"/>
              </a:rPr>
              <a:t> </a:t>
            </a:r>
            <a:r>
              <a:rPr sz="4400" b="0" spc="15" dirty="0">
                <a:latin typeface="Calibri"/>
                <a:cs typeface="Calibri"/>
              </a:rPr>
              <a:t>Requirements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70987" y="3853192"/>
            <a:ext cx="811604" cy="8298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151" y="3888536"/>
            <a:ext cx="676338" cy="7051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40151" y="3888533"/>
            <a:ext cx="676910" cy="705485"/>
          </a:xfrm>
          <a:custGeom>
            <a:avLst/>
            <a:gdLst/>
            <a:ahLst/>
            <a:cxnLst/>
            <a:rect l="l" t="t" r="r" b="b"/>
            <a:pathLst>
              <a:path w="676910" h="705485">
                <a:moveTo>
                  <a:pt x="0" y="338089"/>
                </a:moveTo>
                <a:lnTo>
                  <a:pt x="169084" y="338089"/>
                </a:lnTo>
                <a:lnTo>
                  <a:pt x="169084" y="705157"/>
                </a:lnTo>
                <a:lnTo>
                  <a:pt x="507252" y="705157"/>
                </a:lnTo>
                <a:lnTo>
                  <a:pt x="507252" y="338089"/>
                </a:lnTo>
                <a:lnTo>
                  <a:pt x="676337" y="338089"/>
                </a:lnTo>
                <a:lnTo>
                  <a:pt x="338168" y="0"/>
                </a:lnTo>
                <a:lnTo>
                  <a:pt x="0" y="338089"/>
                </a:lnTo>
                <a:close/>
              </a:path>
            </a:pathLst>
          </a:custGeom>
          <a:ln w="10566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21155" y="4671342"/>
            <a:ext cx="8992235" cy="2352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 marR="5080" indent="-197485">
              <a:lnSpc>
                <a:spcPts val="3110"/>
              </a:lnSpc>
            </a:pPr>
            <a:r>
              <a:rPr sz="2650" spc="5" dirty="0">
                <a:solidFill>
                  <a:srgbClr val="4F81BD"/>
                </a:solidFill>
                <a:latin typeface="Arial"/>
                <a:cs typeface="Arial"/>
              </a:rPr>
              <a:t>These are process and team organization requirements,</a:t>
            </a:r>
            <a:r>
              <a:rPr sz="2650" spc="-75" dirty="0">
                <a:solidFill>
                  <a:srgbClr val="4F81BD"/>
                </a:solidFill>
                <a:latin typeface="Arial"/>
                <a:cs typeface="Arial"/>
              </a:rPr>
              <a:t> </a:t>
            </a:r>
            <a:r>
              <a:rPr sz="2650" spc="5" dirty="0">
                <a:solidFill>
                  <a:srgbClr val="4F81BD"/>
                </a:solidFill>
                <a:latin typeface="Arial"/>
                <a:cs typeface="Arial"/>
              </a:rPr>
              <a:t>not  technical requirements for the</a:t>
            </a:r>
            <a:r>
              <a:rPr sz="2650" spc="-90" dirty="0">
                <a:solidFill>
                  <a:srgbClr val="4F81BD"/>
                </a:solidFill>
                <a:latin typeface="Arial"/>
                <a:cs typeface="Arial"/>
              </a:rPr>
              <a:t> </a:t>
            </a:r>
            <a:r>
              <a:rPr sz="2650" spc="5" dirty="0">
                <a:solidFill>
                  <a:srgbClr val="4F81BD"/>
                </a:solidFill>
                <a:latin typeface="Arial"/>
                <a:cs typeface="Arial"/>
              </a:rPr>
              <a:t>product.</a:t>
            </a:r>
            <a:endParaRPr sz="2650">
              <a:latin typeface="Arial"/>
              <a:cs typeface="Arial"/>
            </a:endParaRPr>
          </a:p>
          <a:p>
            <a:pPr marL="643255" indent="-275590">
              <a:lnSpc>
                <a:spcPct val="100000"/>
              </a:lnSpc>
              <a:spcBef>
                <a:spcPts val="1340"/>
              </a:spcBef>
              <a:buFont typeface="Arial"/>
              <a:buChar char="•"/>
              <a:tabLst>
                <a:tab pos="642620" algn="l"/>
                <a:tab pos="643255" algn="l"/>
              </a:tabLst>
            </a:pPr>
            <a:r>
              <a:rPr sz="2650" spc="5" dirty="0">
                <a:latin typeface="Calibri"/>
                <a:cs typeface="Calibri"/>
              </a:rPr>
              <a:t>Assign a security</a:t>
            </a:r>
            <a:r>
              <a:rPr sz="2650" spc="-105" dirty="0">
                <a:latin typeface="Calibri"/>
                <a:cs typeface="Calibri"/>
              </a:rPr>
              <a:t> </a:t>
            </a:r>
            <a:r>
              <a:rPr sz="2650" spc="5" dirty="0">
                <a:latin typeface="Calibri"/>
                <a:cs typeface="Calibri"/>
              </a:rPr>
              <a:t>champion.</a:t>
            </a:r>
            <a:endParaRPr sz="2650">
              <a:latin typeface="Calibri"/>
              <a:cs typeface="Calibri"/>
            </a:endParaRPr>
          </a:p>
          <a:p>
            <a:pPr marL="566420" indent="-198755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567055" algn="l"/>
              </a:tabLst>
            </a:pPr>
            <a:r>
              <a:rPr sz="2650" spc="5" dirty="0">
                <a:latin typeface="Calibri"/>
                <a:cs typeface="Calibri"/>
              </a:rPr>
              <a:t>Assign a privacy </a:t>
            </a:r>
            <a:r>
              <a:rPr sz="2650" dirty="0">
                <a:latin typeface="Calibri"/>
                <a:cs typeface="Calibri"/>
              </a:rPr>
              <a:t>advisor </a:t>
            </a:r>
            <a:r>
              <a:rPr sz="2650" spc="5" dirty="0">
                <a:latin typeface="Calibri"/>
                <a:cs typeface="Calibri"/>
              </a:rPr>
              <a:t>(external to</a:t>
            </a:r>
            <a:r>
              <a:rPr sz="2650" spc="-75" dirty="0">
                <a:latin typeface="Calibri"/>
                <a:cs typeface="Calibri"/>
              </a:rPr>
              <a:t> </a:t>
            </a:r>
            <a:r>
              <a:rPr sz="2650" spc="5" dirty="0">
                <a:latin typeface="Calibri"/>
                <a:cs typeface="Calibri"/>
              </a:rPr>
              <a:t>team).</a:t>
            </a:r>
            <a:endParaRPr sz="2650">
              <a:latin typeface="Calibri"/>
              <a:cs typeface="Calibri"/>
            </a:endParaRPr>
          </a:p>
          <a:p>
            <a:pPr marL="566420" indent="-19875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567055" algn="l"/>
              </a:tabLst>
            </a:pPr>
            <a:r>
              <a:rPr sz="2650" spc="5" dirty="0">
                <a:latin typeface="Calibri"/>
                <a:cs typeface="Calibri"/>
              </a:rPr>
              <a:t>Assign a privacy lead (internal to</a:t>
            </a:r>
            <a:r>
              <a:rPr sz="2650" spc="-114" dirty="0">
                <a:latin typeface="Calibri"/>
                <a:cs typeface="Calibri"/>
              </a:rPr>
              <a:t> </a:t>
            </a:r>
            <a:r>
              <a:rPr sz="2650" spc="5" dirty="0">
                <a:latin typeface="Calibri"/>
                <a:cs typeface="Calibri"/>
              </a:rPr>
              <a:t>team).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71600" y="3078648"/>
            <a:ext cx="1580936" cy="7560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02528" y="3345556"/>
            <a:ext cx="44386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66631" y="3078648"/>
            <a:ext cx="1687766" cy="7560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151987" y="3345556"/>
            <a:ext cx="75057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68495" y="3078648"/>
            <a:ext cx="1687766" cy="75609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44146" y="3345556"/>
            <a:ext cx="37147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70359" y="3078648"/>
            <a:ext cx="1696986" cy="7560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904854" y="3345556"/>
            <a:ext cx="85598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72223" y="3078648"/>
            <a:ext cx="1696986" cy="7560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425959" y="3345556"/>
            <a:ext cx="61976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Veriﬁcation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274075" y="3078648"/>
            <a:ext cx="1696986" cy="7560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927033" y="3345556"/>
            <a:ext cx="42354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75939" y="3078648"/>
            <a:ext cx="1627060" cy="7560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281522" y="3345556"/>
            <a:ext cx="52006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042654" y="6086119"/>
            <a:ext cx="830427" cy="26078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57155" y="6170638"/>
            <a:ext cx="1101115" cy="27047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05089" y="6086119"/>
            <a:ext cx="1073924" cy="27781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25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81137" y="1560912"/>
            <a:ext cx="9192260" cy="680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595245" algn="l"/>
              </a:tabLst>
            </a:pPr>
            <a:r>
              <a:rPr sz="4300" b="0" spc="5" dirty="0">
                <a:latin typeface="Calibri"/>
                <a:cs typeface="Calibri"/>
              </a:rPr>
              <a:t>Practice</a:t>
            </a:r>
            <a:r>
              <a:rPr sz="4300" b="0" spc="10" dirty="0">
                <a:latin typeface="Calibri"/>
                <a:cs typeface="Calibri"/>
              </a:rPr>
              <a:t> </a:t>
            </a:r>
            <a:r>
              <a:rPr sz="4300" b="0" spc="5" dirty="0">
                <a:latin typeface="Calibri"/>
                <a:cs typeface="Calibri"/>
              </a:rPr>
              <a:t>3:	</a:t>
            </a:r>
            <a:r>
              <a:rPr sz="4300" b="0" spc="10" dirty="0">
                <a:latin typeface="Calibri"/>
                <a:cs typeface="Calibri"/>
              </a:rPr>
              <a:t>Create quality gates/bug</a:t>
            </a:r>
            <a:r>
              <a:rPr sz="4300" b="0" spc="-45" dirty="0">
                <a:latin typeface="Calibri"/>
                <a:cs typeface="Calibri"/>
              </a:rPr>
              <a:t> </a:t>
            </a:r>
            <a:r>
              <a:rPr sz="4300" b="0" spc="10" dirty="0">
                <a:latin typeface="Calibri"/>
                <a:cs typeface="Calibri"/>
              </a:rPr>
              <a:t>bars</a:t>
            </a:r>
            <a:endParaRPr sz="43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55937" y="3301752"/>
            <a:ext cx="791881" cy="800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23425" y="3334727"/>
            <a:ext cx="659904" cy="6879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23425" y="3334735"/>
            <a:ext cx="660400" cy="688340"/>
          </a:xfrm>
          <a:custGeom>
            <a:avLst/>
            <a:gdLst/>
            <a:ahLst/>
            <a:cxnLst/>
            <a:rect l="l" t="t" r="r" b="b"/>
            <a:pathLst>
              <a:path w="660400" h="688339">
                <a:moveTo>
                  <a:pt x="0" y="329815"/>
                </a:moveTo>
                <a:lnTo>
                  <a:pt x="164975" y="329815"/>
                </a:lnTo>
                <a:lnTo>
                  <a:pt x="164975" y="687900"/>
                </a:lnTo>
                <a:lnTo>
                  <a:pt x="494926" y="687900"/>
                </a:lnTo>
                <a:lnTo>
                  <a:pt x="494926" y="329815"/>
                </a:lnTo>
                <a:lnTo>
                  <a:pt x="659901" y="329815"/>
                </a:lnTo>
                <a:lnTo>
                  <a:pt x="329950" y="0"/>
                </a:lnTo>
                <a:lnTo>
                  <a:pt x="0" y="329815"/>
                </a:lnTo>
                <a:close/>
              </a:path>
            </a:pathLst>
          </a:custGeom>
          <a:ln w="10308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08100" y="2537171"/>
            <a:ext cx="1466851" cy="7375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51478" y="2803877"/>
            <a:ext cx="43370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95994" y="2537171"/>
            <a:ext cx="1646758" cy="7375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970577" y="2803877"/>
            <a:ext cx="73279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63784" y="2537171"/>
            <a:ext cx="1655749" cy="7375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524050" y="2803877"/>
            <a:ext cx="36322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31587" y="2537171"/>
            <a:ext cx="1655749" cy="73758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656543" y="2803877"/>
            <a:ext cx="836294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Implemen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tati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99377" y="2537171"/>
            <a:ext cx="1655749" cy="7375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140689" y="2803877"/>
            <a:ext cx="60515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Veriﬁcation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67179" y="2537171"/>
            <a:ext cx="1655749" cy="7375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605289" y="2803877"/>
            <a:ext cx="413384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334969" y="2537171"/>
            <a:ext cx="1637830" cy="73758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926855" y="2803877"/>
            <a:ext cx="50800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50109" y="6990460"/>
            <a:ext cx="2522689" cy="19376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524927" y="4313157"/>
            <a:ext cx="7181215" cy="4565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5104" marR="555625" indent="-192405">
              <a:lnSpc>
                <a:spcPts val="3030"/>
              </a:lnSpc>
              <a:buFont typeface="Arial"/>
              <a:buChar char="•"/>
              <a:tabLst>
                <a:tab pos="207010" algn="l"/>
              </a:tabLst>
            </a:pPr>
            <a:r>
              <a:rPr sz="2600" spc="-5" dirty="0">
                <a:latin typeface="Calibri"/>
                <a:cs typeface="Calibri"/>
              </a:rPr>
              <a:t>Deﬁne and document a bug bar for security and  privacy</a:t>
            </a:r>
            <a:endParaRPr sz="2600">
              <a:latin typeface="Calibri"/>
              <a:cs typeface="Calibri"/>
            </a:endParaRPr>
          </a:p>
          <a:p>
            <a:pPr marL="809625" marR="5080" lvl="1" indent="-302260">
              <a:lnSpc>
                <a:spcPct val="101400"/>
              </a:lnSpc>
              <a:spcBef>
                <a:spcPts val="509"/>
              </a:spcBef>
              <a:buFont typeface="Arial"/>
              <a:buChar char="–"/>
              <a:tabLst>
                <a:tab pos="817244" algn="l"/>
              </a:tabLst>
            </a:pPr>
            <a:r>
              <a:rPr sz="2600" spc="-5" dirty="0">
                <a:latin typeface="Calibri"/>
                <a:cs typeface="Calibri"/>
              </a:rPr>
              <a:t>Classiﬁcation of what are moderate, important,  or critical security and privacy bug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types</a:t>
            </a:r>
            <a:endParaRPr sz="2600">
              <a:latin typeface="Calibri"/>
              <a:cs typeface="Calibri"/>
            </a:endParaRPr>
          </a:p>
          <a:p>
            <a:pPr marL="809625" marR="157480" lvl="1" indent="-302260">
              <a:lnSpc>
                <a:spcPct val="101400"/>
              </a:lnSpc>
              <a:spcBef>
                <a:spcPts val="489"/>
              </a:spcBef>
              <a:buFont typeface="Arial"/>
              <a:buChar char="–"/>
              <a:tabLst>
                <a:tab pos="817244" algn="l"/>
              </a:tabLst>
            </a:pPr>
            <a:r>
              <a:rPr sz="2600" spc="-5" dirty="0">
                <a:latin typeface="Calibri"/>
                <a:cs typeface="Calibri"/>
              </a:rPr>
              <a:t>User to set priority for ﬁxing and to determine  if the product can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ship</a:t>
            </a:r>
            <a:endParaRPr sz="2600">
              <a:latin typeface="Calibri"/>
              <a:cs typeface="Calibri"/>
            </a:endParaRPr>
          </a:p>
          <a:p>
            <a:pPr marL="205104" marR="354965" indent="-192405">
              <a:lnSpc>
                <a:spcPct val="99700"/>
              </a:lnSpc>
              <a:spcBef>
                <a:spcPts val="650"/>
              </a:spcBef>
              <a:buFont typeface="Arial"/>
              <a:buChar char="•"/>
              <a:tabLst>
                <a:tab pos="207010" algn="l"/>
                <a:tab pos="1393190" algn="l"/>
                <a:tab pos="1893570" algn="l"/>
              </a:tabLst>
            </a:pPr>
            <a:r>
              <a:rPr sz="2600" spc="-5" dirty="0">
                <a:latin typeface="Calibri"/>
                <a:cs typeface="Calibri"/>
              </a:rPr>
              <a:t>Ensure that bug reporting tools can track security  and</a:t>
            </a:r>
            <a:r>
              <a:rPr sz="2600" spc="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privacy	issues and that a database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can be  queried	dynamically for all security bugs</a:t>
            </a:r>
            <a:r>
              <a:rPr sz="2600" spc="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at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any  </a:t>
            </a:r>
            <a:r>
              <a:rPr sz="2600" spc="-10" dirty="0">
                <a:latin typeface="Calibri"/>
                <a:cs typeface="Calibri"/>
              </a:rPr>
              <a:t>time</a:t>
            </a:r>
            <a:endParaRPr sz="2600">
              <a:latin typeface="Calibri"/>
              <a:cs typeface="Calibri"/>
            </a:endParaRPr>
          </a:p>
          <a:p>
            <a:pPr marL="94615">
              <a:lnSpc>
                <a:spcPct val="100000"/>
              </a:lnSpc>
              <a:spcBef>
                <a:spcPts val="1200"/>
              </a:spcBef>
            </a:pPr>
            <a:r>
              <a:rPr sz="1500" dirty="0">
                <a:solidFill>
                  <a:srgbClr val="7F7F7F"/>
                </a:solidFill>
                <a:latin typeface="Calibri"/>
                <a:cs typeface="Calibri"/>
              </a:rPr>
              <a:t>http://bakugan.wikia.com/wiki/File:ComputerLbug.jpg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26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2008" y="9183685"/>
            <a:ext cx="1939925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06100" y="9194800"/>
            <a:ext cx="17907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241300"/>
            <a:ext cx="8305800" cy="660400"/>
          </a:xfrm>
          <a:custGeom>
            <a:avLst/>
            <a:gdLst/>
            <a:ahLst/>
            <a:cxnLst/>
            <a:rect l="l" t="t" r="r" b="b"/>
            <a:pathLst>
              <a:path w="8305800" h="660400">
                <a:moveTo>
                  <a:pt x="0" y="0"/>
                </a:moveTo>
                <a:lnTo>
                  <a:pt x="8305800" y="0"/>
                </a:lnTo>
                <a:lnTo>
                  <a:pt x="83058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76D6FF">
              <a:alpha val="5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800" y="265493"/>
            <a:ext cx="4289425" cy="606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3800" i="1" spc="-5" dirty="0" smtClean="0"/>
              <a:t>Sense of Security</a:t>
            </a:r>
            <a:endParaRPr sz="3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97340" y="8716271"/>
            <a:ext cx="491946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500" dirty="0">
                <a:cs typeface="Calibri"/>
              </a:rPr>
              <a:t>http://img.memecdn.com/security-fails_o_2219379.webp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10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2057400"/>
            <a:ext cx="5050815" cy="39816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5085" y="2980541"/>
            <a:ext cx="5269021" cy="39816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7200" y="4648200"/>
            <a:ext cx="5418599" cy="38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7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39289" y="1506493"/>
            <a:ext cx="8021955" cy="1184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600"/>
              </a:lnSpc>
              <a:tabLst>
                <a:tab pos="2567940" algn="l"/>
              </a:tabLst>
            </a:pPr>
            <a:r>
              <a:rPr sz="4250" b="0" spc="5" dirty="0">
                <a:latin typeface="Calibri"/>
                <a:cs typeface="Calibri"/>
              </a:rPr>
              <a:t>Practice</a:t>
            </a:r>
            <a:r>
              <a:rPr sz="4250" b="0" spc="15" dirty="0">
                <a:latin typeface="Calibri"/>
                <a:cs typeface="Calibri"/>
              </a:rPr>
              <a:t> </a:t>
            </a:r>
            <a:r>
              <a:rPr sz="4250" b="0" spc="10" dirty="0">
                <a:latin typeface="Calibri"/>
                <a:cs typeface="Calibri"/>
              </a:rPr>
              <a:t>4:	Security </a:t>
            </a:r>
            <a:r>
              <a:rPr sz="4250" b="0" spc="15" dirty="0">
                <a:latin typeface="Calibri"/>
                <a:cs typeface="Calibri"/>
              </a:rPr>
              <a:t>and</a:t>
            </a:r>
            <a:r>
              <a:rPr sz="4250" b="0" spc="-20" dirty="0">
                <a:latin typeface="Calibri"/>
                <a:cs typeface="Calibri"/>
              </a:rPr>
              <a:t> </a:t>
            </a:r>
            <a:r>
              <a:rPr sz="4250" b="0" spc="10" dirty="0">
                <a:latin typeface="Calibri"/>
                <a:cs typeface="Calibri"/>
              </a:rPr>
              <a:t>Privacy</a:t>
            </a:r>
            <a:r>
              <a:rPr sz="4250" b="0" spc="-5" dirty="0">
                <a:latin typeface="Calibri"/>
                <a:cs typeface="Calibri"/>
              </a:rPr>
              <a:t> </a:t>
            </a:r>
            <a:r>
              <a:rPr sz="4250" b="0" spc="10" dirty="0">
                <a:latin typeface="Calibri"/>
                <a:cs typeface="Calibri"/>
              </a:rPr>
              <a:t>Risk </a:t>
            </a:r>
            <a:r>
              <a:rPr sz="4250" b="0" spc="5" dirty="0">
                <a:latin typeface="Calibri"/>
                <a:cs typeface="Calibri"/>
              </a:rPr>
              <a:t> </a:t>
            </a:r>
            <a:r>
              <a:rPr sz="4250" b="0" spc="15" dirty="0">
                <a:latin typeface="Calibri"/>
                <a:cs typeface="Calibri"/>
              </a:rPr>
              <a:t>Assessment </a:t>
            </a:r>
            <a:r>
              <a:rPr sz="4250" b="0" spc="-475" dirty="0">
                <a:latin typeface="Calibri"/>
                <a:cs typeface="Calibri"/>
              </a:rPr>
              <a:t>L</a:t>
            </a:r>
            <a:r>
              <a:rPr sz="4250" b="0" spc="-95" dirty="0">
                <a:latin typeface="Calibri"/>
                <a:cs typeface="Calibri"/>
              </a:rPr>
              <a:t> </a:t>
            </a:r>
            <a:r>
              <a:rPr sz="4250" b="0" spc="15" dirty="0">
                <a:latin typeface="Calibri"/>
                <a:cs typeface="Calibri"/>
              </a:rPr>
              <a:t>1</a:t>
            </a:r>
            <a:endParaRPr sz="42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78771" y="3396355"/>
            <a:ext cx="783515" cy="8010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47033" y="3433445"/>
            <a:ext cx="652932" cy="6806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47033" y="3433452"/>
            <a:ext cx="653415" cy="680720"/>
          </a:xfrm>
          <a:custGeom>
            <a:avLst/>
            <a:gdLst/>
            <a:ahLst/>
            <a:cxnLst/>
            <a:rect l="l" t="t" r="r" b="b"/>
            <a:pathLst>
              <a:path w="653414" h="680720">
                <a:moveTo>
                  <a:pt x="0" y="326351"/>
                </a:moveTo>
                <a:lnTo>
                  <a:pt x="163232" y="326351"/>
                </a:lnTo>
                <a:lnTo>
                  <a:pt x="163232" y="680675"/>
                </a:lnTo>
                <a:lnTo>
                  <a:pt x="489697" y="680675"/>
                </a:lnTo>
                <a:lnTo>
                  <a:pt x="489697" y="326351"/>
                </a:lnTo>
                <a:lnTo>
                  <a:pt x="652929" y="326351"/>
                </a:lnTo>
                <a:lnTo>
                  <a:pt x="326464" y="0"/>
                </a:lnTo>
                <a:lnTo>
                  <a:pt x="0" y="326351"/>
                </a:lnTo>
                <a:close/>
              </a:path>
            </a:pathLst>
          </a:custGeom>
          <a:ln w="10200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81568" y="4238244"/>
            <a:ext cx="7340600" cy="397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2565" marR="5080" indent="-189865">
              <a:lnSpc>
                <a:spcPts val="3000"/>
              </a:lnSpc>
              <a:buFont typeface="Arial"/>
              <a:buChar char="•"/>
              <a:tabLst>
                <a:tab pos="205104" algn="l"/>
              </a:tabLst>
            </a:pPr>
            <a:r>
              <a:rPr sz="2550" spc="5" dirty="0">
                <a:latin typeface="Calibri"/>
                <a:cs typeface="Calibri"/>
              </a:rPr>
              <a:t>Start a security plan. Identify timing </a:t>
            </a:r>
            <a:r>
              <a:rPr sz="2550" spc="10" dirty="0">
                <a:latin typeface="Calibri"/>
                <a:cs typeface="Calibri"/>
              </a:rPr>
              <a:t>and </a:t>
            </a:r>
            <a:r>
              <a:rPr sz="2550" spc="5" dirty="0">
                <a:latin typeface="Calibri"/>
                <a:cs typeface="Calibri"/>
              </a:rPr>
              <a:t>resources for  </a:t>
            </a:r>
            <a:r>
              <a:rPr sz="2550" spc="10" dirty="0">
                <a:latin typeface="Calibri"/>
                <a:cs typeface="Calibri"/>
              </a:rPr>
              <a:t>SDL </a:t>
            </a:r>
            <a:r>
              <a:rPr sz="2550" spc="5" dirty="0">
                <a:latin typeface="Calibri"/>
                <a:cs typeface="Calibri"/>
              </a:rPr>
              <a:t>steps, such</a:t>
            </a:r>
            <a:r>
              <a:rPr sz="2550" spc="-70" dirty="0">
                <a:latin typeface="Calibri"/>
                <a:cs typeface="Calibri"/>
              </a:rPr>
              <a:t> </a:t>
            </a:r>
            <a:r>
              <a:rPr sz="2550" spc="5" dirty="0">
                <a:latin typeface="Calibri"/>
                <a:cs typeface="Calibri"/>
              </a:rPr>
              <a:t>as:</a:t>
            </a:r>
            <a:endParaRPr sz="2550">
              <a:latin typeface="Calibri"/>
              <a:cs typeface="Calibri"/>
            </a:endParaRPr>
          </a:p>
          <a:p>
            <a:pPr marL="808355" lvl="1" indent="-306070">
              <a:lnSpc>
                <a:spcPct val="100000"/>
              </a:lnSpc>
              <a:spcBef>
                <a:spcPts val="570"/>
              </a:spcBef>
              <a:buFont typeface="Arial"/>
              <a:buChar char="–"/>
              <a:tabLst>
                <a:tab pos="808990" algn="l"/>
              </a:tabLst>
            </a:pPr>
            <a:r>
              <a:rPr sz="2550" spc="10" dirty="0">
                <a:latin typeface="Calibri"/>
                <a:cs typeface="Calibri"/>
              </a:rPr>
              <a:t>Team</a:t>
            </a:r>
            <a:r>
              <a:rPr sz="2550" spc="-70" dirty="0">
                <a:latin typeface="Calibri"/>
                <a:cs typeface="Calibri"/>
              </a:rPr>
              <a:t> </a:t>
            </a:r>
            <a:r>
              <a:rPr sz="2550" spc="5" dirty="0">
                <a:latin typeface="Calibri"/>
                <a:cs typeface="Calibri"/>
              </a:rPr>
              <a:t>training</a:t>
            </a:r>
            <a:endParaRPr sz="2550">
              <a:latin typeface="Calibri"/>
              <a:cs typeface="Calibri"/>
            </a:endParaRPr>
          </a:p>
          <a:p>
            <a:pPr marL="808355" lvl="1" indent="-306070">
              <a:lnSpc>
                <a:spcPct val="100000"/>
              </a:lnSpc>
              <a:spcBef>
                <a:spcPts val="685"/>
              </a:spcBef>
              <a:buFont typeface="Arial"/>
              <a:buChar char="–"/>
              <a:tabLst>
                <a:tab pos="808990" algn="l"/>
              </a:tabLst>
            </a:pPr>
            <a:r>
              <a:rPr sz="2550" spc="5" dirty="0">
                <a:latin typeface="Calibri"/>
                <a:cs typeface="Calibri"/>
              </a:rPr>
              <a:t>Threat</a:t>
            </a:r>
            <a:r>
              <a:rPr sz="2550" spc="-45" dirty="0">
                <a:latin typeface="Calibri"/>
                <a:cs typeface="Calibri"/>
              </a:rPr>
              <a:t> </a:t>
            </a:r>
            <a:r>
              <a:rPr sz="2550" spc="5" dirty="0">
                <a:latin typeface="Calibri"/>
                <a:cs typeface="Calibri"/>
              </a:rPr>
              <a:t>modeling</a:t>
            </a:r>
            <a:endParaRPr sz="2550">
              <a:latin typeface="Calibri"/>
              <a:cs typeface="Calibri"/>
            </a:endParaRPr>
          </a:p>
          <a:p>
            <a:pPr marL="808355" lvl="1" indent="-306070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808990" algn="l"/>
              </a:tabLst>
            </a:pPr>
            <a:r>
              <a:rPr sz="2550" spc="5" dirty="0">
                <a:latin typeface="Calibri"/>
                <a:cs typeface="Calibri"/>
              </a:rPr>
              <a:t>Security</a:t>
            </a:r>
            <a:r>
              <a:rPr sz="2550" spc="-75" dirty="0">
                <a:latin typeface="Calibri"/>
                <a:cs typeface="Calibri"/>
              </a:rPr>
              <a:t> </a:t>
            </a:r>
            <a:r>
              <a:rPr sz="2550" spc="10" dirty="0">
                <a:latin typeface="Calibri"/>
                <a:cs typeface="Calibri"/>
              </a:rPr>
              <a:t>push</a:t>
            </a:r>
            <a:endParaRPr sz="2550">
              <a:latin typeface="Calibri"/>
              <a:cs typeface="Calibri"/>
            </a:endParaRPr>
          </a:p>
          <a:p>
            <a:pPr marL="808355" lvl="1" indent="-306070">
              <a:lnSpc>
                <a:spcPct val="100000"/>
              </a:lnSpc>
              <a:spcBef>
                <a:spcPts val="685"/>
              </a:spcBef>
              <a:buFont typeface="Arial"/>
              <a:buChar char="–"/>
              <a:tabLst>
                <a:tab pos="808990" algn="l"/>
              </a:tabLst>
            </a:pPr>
            <a:r>
              <a:rPr sz="2550" spc="5" dirty="0">
                <a:latin typeface="Calibri"/>
                <a:cs typeface="Calibri"/>
              </a:rPr>
              <a:t>Final security</a:t>
            </a:r>
            <a:r>
              <a:rPr sz="2550" spc="-40" dirty="0">
                <a:latin typeface="Calibri"/>
                <a:cs typeface="Calibri"/>
              </a:rPr>
              <a:t> </a:t>
            </a:r>
            <a:r>
              <a:rPr sz="2550" spc="5" dirty="0">
                <a:latin typeface="Calibri"/>
                <a:cs typeface="Calibri"/>
              </a:rPr>
              <a:t>review</a:t>
            </a:r>
            <a:endParaRPr sz="2550">
              <a:latin typeface="Calibri"/>
              <a:cs typeface="Calibri"/>
            </a:endParaRPr>
          </a:p>
          <a:p>
            <a:pPr marL="204470" indent="-19177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05104" algn="l"/>
              </a:tabLst>
            </a:pPr>
            <a:r>
              <a:rPr sz="2550" spc="5" dirty="0">
                <a:latin typeface="Calibri"/>
                <a:cs typeface="Calibri"/>
              </a:rPr>
              <a:t>Security Risk</a:t>
            </a:r>
            <a:r>
              <a:rPr sz="2550" spc="-20" dirty="0">
                <a:latin typeface="Calibri"/>
                <a:cs typeface="Calibri"/>
              </a:rPr>
              <a:t> </a:t>
            </a:r>
            <a:r>
              <a:rPr sz="2550" spc="5" dirty="0">
                <a:latin typeface="Calibri"/>
                <a:cs typeface="Calibri"/>
              </a:rPr>
              <a:t>Assessment:</a:t>
            </a:r>
            <a:endParaRPr sz="2550">
              <a:latin typeface="Calibri"/>
              <a:cs typeface="Calibri"/>
            </a:endParaRPr>
          </a:p>
          <a:p>
            <a:pPr marL="801370" marR="1624965" lvl="1" indent="-299085">
              <a:lnSpc>
                <a:spcPts val="3020"/>
              </a:lnSpc>
              <a:spcBef>
                <a:spcPts val="819"/>
              </a:spcBef>
              <a:buFont typeface="Arial"/>
              <a:buChar char="–"/>
              <a:tabLst>
                <a:tab pos="808990" algn="l"/>
              </a:tabLst>
            </a:pPr>
            <a:r>
              <a:rPr sz="2550" spc="5" dirty="0">
                <a:latin typeface="Calibri"/>
                <a:cs typeface="Calibri"/>
              </a:rPr>
              <a:t>Identify speciﬁc functional areas</a:t>
            </a:r>
            <a:r>
              <a:rPr sz="2550" spc="-40" dirty="0">
                <a:latin typeface="Calibri"/>
                <a:cs typeface="Calibri"/>
              </a:rPr>
              <a:t> </a:t>
            </a:r>
            <a:r>
              <a:rPr sz="2550" spc="5" dirty="0">
                <a:latin typeface="Calibri"/>
                <a:cs typeface="Calibri"/>
              </a:rPr>
              <a:t>that  </a:t>
            </a:r>
            <a:r>
              <a:rPr sz="2550" spc="10" dirty="0">
                <a:latin typeface="Calibri"/>
                <a:cs typeface="Calibri"/>
              </a:rPr>
              <a:t>need </a:t>
            </a:r>
            <a:r>
              <a:rPr sz="2550" spc="5" dirty="0">
                <a:latin typeface="Calibri"/>
                <a:cs typeface="Calibri"/>
              </a:rPr>
              <a:t>special</a:t>
            </a:r>
            <a:r>
              <a:rPr sz="2550" spc="-60" dirty="0">
                <a:latin typeface="Calibri"/>
                <a:cs typeface="Calibri"/>
              </a:rPr>
              <a:t> </a:t>
            </a:r>
            <a:r>
              <a:rPr sz="2550" spc="5" dirty="0">
                <a:latin typeface="Calibri"/>
                <a:cs typeface="Calibri"/>
              </a:rPr>
              <a:t>review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28800" y="2728826"/>
            <a:ext cx="1516418" cy="7298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326746" y="2988484"/>
            <a:ext cx="429259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60306" y="2728826"/>
            <a:ext cx="1638261" cy="7298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32975" y="2988484"/>
            <a:ext cx="72517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13643" y="2728826"/>
            <a:ext cx="1638261" cy="7298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070030" y="2988484"/>
            <a:ext cx="35941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66993" y="2728826"/>
            <a:ext cx="1638261" cy="72984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190556" y="2988484"/>
            <a:ext cx="82740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Implemen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tati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20343" y="2728826"/>
            <a:ext cx="1638261" cy="72984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659017" y="2988484"/>
            <a:ext cx="59944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Veriﬁc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82583" y="2728826"/>
            <a:ext cx="1629359" cy="72984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108152" y="2988484"/>
            <a:ext cx="40957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835933" y="2728826"/>
            <a:ext cx="1629359" cy="7298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415751" y="2988484"/>
            <a:ext cx="50292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281796" y="5717908"/>
            <a:ext cx="3186303" cy="232733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27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52905" y="1607108"/>
            <a:ext cx="8149590" cy="1203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680"/>
              </a:lnSpc>
              <a:tabLst>
                <a:tab pos="2609215" algn="l"/>
              </a:tabLst>
            </a:pPr>
            <a:r>
              <a:rPr sz="4350" b="0" spc="-5" dirty="0">
                <a:latin typeface="Calibri"/>
                <a:cs typeface="Calibri"/>
              </a:rPr>
              <a:t>Practice</a:t>
            </a:r>
            <a:r>
              <a:rPr sz="4350" b="0" spc="5" dirty="0">
                <a:latin typeface="Calibri"/>
                <a:cs typeface="Calibri"/>
              </a:rPr>
              <a:t> </a:t>
            </a:r>
            <a:r>
              <a:rPr sz="4350" b="0" spc="-5" dirty="0">
                <a:latin typeface="Calibri"/>
                <a:cs typeface="Calibri"/>
              </a:rPr>
              <a:t>4:	</a:t>
            </a:r>
            <a:r>
              <a:rPr sz="4350" b="0" dirty="0">
                <a:latin typeface="Calibri"/>
                <a:cs typeface="Calibri"/>
              </a:rPr>
              <a:t>Security and</a:t>
            </a:r>
            <a:r>
              <a:rPr sz="4350" b="0" spc="-55" dirty="0">
                <a:latin typeface="Calibri"/>
                <a:cs typeface="Calibri"/>
              </a:rPr>
              <a:t> </a:t>
            </a:r>
            <a:r>
              <a:rPr sz="4350" b="0" dirty="0">
                <a:latin typeface="Calibri"/>
                <a:cs typeface="Calibri"/>
              </a:rPr>
              <a:t>Privacy</a:t>
            </a:r>
            <a:r>
              <a:rPr sz="4350" b="0" spc="-30" dirty="0">
                <a:latin typeface="Calibri"/>
                <a:cs typeface="Calibri"/>
              </a:rPr>
              <a:t> </a:t>
            </a:r>
            <a:r>
              <a:rPr sz="4350" b="0" dirty="0">
                <a:latin typeface="Calibri"/>
                <a:cs typeface="Calibri"/>
              </a:rPr>
              <a:t>Risk  Assessment </a:t>
            </a:r>
            <a:r>
              <a:rPr sz="4350" b="0" spc="-500" dirty="0">
                <a:latin typeface="Calibri"/>
                <a:cs typeface="Calibri"/>
              </a:rPr>
              <a:t>L</a:t>
            </a:r>
            <a:r>
              <a:rPr sz="4350" b="0" spc="-90" dirty="0">
                <a:latin typeface="Calibri"/>
                <a:cs typeface="Calibri"/>
              </a:rPr>
              <a:t> </a:t>
            </a:r>
            <a:r>
              <a:rPr sz="4350" b="0" dirty="0">
                <a:latin typeface="Calibri"/>
                <a:cs typeface="Calibri"/>
              </a:rPr>
              <a:t>2</a:t>
            </a:r>
            <a:endParaRPr sz="4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35439" y="3527736"/>
            <a:ext cx="796066" cy="8137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03283" y="3565423"/>
            <a:ext cx="663384" cy="6915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03283" y="3565412"/>
            <a:ext cx="663575" cy="691515"/>
          </a:xfrm>
          <a:custGeom>
            <a:avLst/>
            <a:gdLst/>
            <a:ahLst/>
            <a:cxnLst/>
            <a:rect l="l" t="t" r="r" b="b"/>
            <a:pathLst>
              <a:path w="663575" h="691514">
                <a:moveTo>
                  <a:pt x="0" y="331546"/>
                </a:moveTo>
                <a:lnTo>
                  <a:pt x="165847" y="331546"/>
                </a:lnTo>
                <a:lnTo>
                  <a:pt x="165847" y="691512"/>
                </a:lnTo>
                <a:lnTo>
                  <a:pt x="497541" y="691512"/>
                </a:lnTo>
                <a:lnTo>
                  <a:pt x="497541" y="331546"/>
                </a:lnTo>
                <a:lnTo>
                  <a:pt x="663388" y="331546"/>
                </a:lnTo>
                <a:lnTo>
                  <a:pt x="331694" y="0"/>
                </a:lnTo>
                <a:lnTo>
                  <a:pt x="0" y="331546"/>
                </a:lnTo>
                <a:close/>
              </a:path>
            </a:pathLst>
          </a:custGeom>
          <a:ln w="10363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48701" y="4246974"/>
            <a:ext cx="7804784" cy="410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645" indent="-194945">
              <a:lnSpc>
                <a:spcPct val="100000"/>
              </a:lnSpc>
              <a:buFont typeface="Arial"/>
              <a:buChar char="•"/>
              <a:tabLst>
                <a:tab pos="208279" algn="l"/>
                <a:tab pos="3396615" algn="l"/>
              </a:tabLst>
            </a:pPr>
            <a:r>
              <a:rPr sz="2400" spc="-5" dirty="0">
                <a:latin typeface="Calibri"/>
                <a:cs typeface="Calibri"/>
              </a:rPr>
              <a:t>Privacy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Risk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Assessment:	Initial Privacy Impact </a:t>
            </a:r>
            <a:r>
              <a:rPr sz="2400" spc="-10" dirty="0">
                <a:latin typeface="Calibri"/>
                <a:cs typeface="Calibri"/>
              </a:rPr>
              <a:t>Rating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(PIR)</a:t>
            </a:r>
            <a:endParaRPr sz="2400">
              <a:latin typeface="Calibri"/>
              <a:cs typeface="Calibri"/>
            </a:endParaRPr>
          </a:p>
          <a:p>
            <a:pPr marL="814069" marR="5080" lvl="1" indent="-304165">
              <a:lnSpc>
                <a:spcPct val="90100"/>
              </a:lnSpc>
              <a:spcBef>
                <a:spcPts val="480"/>
              </a:spcBef>
              <a:buFont typeface="Arial"/>
              <a:buChar char="–"/>
              <a:tabLst>
                <a:tab pos="821055" algn="l"/>
                <a:tab pos="821690" algn="l"/>
              </a:tabLst>
            </a:pPr>
            <a:r>
              <a:rPr sz="2400" spc="-5" dirty="0">
                <a:latin typeface="Calibri"/>
                <a:cs typeface="Calibri"/>
              </a:rPr>
              <a:t>Stores personally identiﬁable information (PII) </a:t>
            </a:r>
            <a:r>
              <a:rPr sz="2400" spc="-10" dirty="0">
                <a:latin typeface="Calibri"/>
                <a:cs typeface="Calibri"/>
              </a:rPr>
              <a:t>on </a:t>
            </a:r>
            <a:r>
              <a:rPr sz="2400" spc="-5" dirty="0">
                <a:latin typeface="Calibri"/>
                <a:cs typeface="Calibri"/>
              </a:rPr>
              <a:t>the  user's computer or transfers it from the user’s computer  (P1)</a:t>
            </a:r>
            <a:endParaRPr sz="2400">
              <a:latin typeface="Calibri"/>
              <a:cs typeface="Calibri"/>
            </a:endParaRPr>
          </a:p>
          <a:p>
            <a:pPr marL="814069" marR="930275" lvl="1" indent="-304165">
              <a:lnSpc>
                <a:spcPts val="2580"/>
              </a:lnSpc>
              <a:spcBef>
                <a:spcPts val="640"/>
              </a:spcBef>
              <a:buFont typeface="Arial"/>
              <a:buChar char="–"/>
              <a:tabLst>
                <a:tab pos="821055" algn="l"/>
                <a:tab pos="821690" algn="l"/>
              </a:tabLst>
            </a:pPr>
            <a:r>
              <a:rPr sz="2400" spc="-5" dirty="0">
                <a:latin typeface="Calibri"/>
                <a:cs typeface="Calibri"/>
              </a:rPr>
              <a:t>Provides an experience that targets children or is  </a:t>
            </a:r>
            <a:r>
              <a:rPr sz="2400" spc="-15" dirty="0">
                <a:latin typeface="Calibri"/>
                <a:cs typeface="Calibri"/>
              </a:rPr>
              <a:t>attractive </a:t>
            </a:r>
            <a:r>
              <a:rPr sz="2400" spc="-5" dirty="0">
                <a:latin typeface="Calibri"/>
                <a:cs typeface="Calibri"/>
              </a:rPr>
              <a:t>to children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(P1)</a:t>
            </a:r>
            <a:endParaRPr sz="2400">
              <a:latin typeface="Calibri"/>
              <a:cs typeface="Calibri"/>
            </a:endParaRPr>
          </a:p>
          <a:p>
            <a:pPr marL="821055" lvl="1" indent="-311150">
              <a:lnSpc>
                <a:spcPct val="100000"/>
              </a:lnSpc>
              <a:spcBef>
                <a:spcPts val="265"/>
              </a:spcBef>
              <a:buFont typeface="Arial"/>
              <a:buChar char="–"/>
              <a:tabLst>
                <a:tab pos="821055" algn="l"/>
                <a:tab pos="821690" algn="l"/>
              </a:tabLst>
            </a:pPr>
            <a:r>
              <a:rPr sz="2400" spc="-5" dirty="0">
                <a:latin typeface="Calibri"/>
                <a:cs typeface="Calibri"/>
              </a:rPr>
              <a:t>Continuously monitors the user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(P1)</a:t>
            </a:r>
            <a:endParaRPr sz="2400">
              <a:latin typeface="Calibri"/>
              <a:cs typeface="Calibri"/>
            </a:endParaRPr>
          </a:p>
          <a:p>
            <a:pPr marL="814069" marR="240029" lvl="1" indent="-304165">
              <a:lnSpc>
                <a:spcPts val="2580"/>
              </a:lnSpc>
              <a:spcBef>
                <a:spcPts val="610"/>
              </a:spcBef>
              <a:buFont typeface="Arial"/>
              <a:buChar char="–"/>
              <a:tabLst>
                <a:tab pos="821055" algn="l"/>
                <a:tab pos="821690" algn="l"/>
              </a:tabLst>
            </a:pPr>
            <a:r>
              <a:rPr sz="2400" spc="-5" dirty="0">
                <a:latin typeface="Calibri"/>
                <a:cs typeface="Calibri"/>
              </a:rPr>
              <a:t>Installs new </a:t>
            </a:r>
            <a:r>
              <a:rPr sz="2400" spc="-15" dirty="0">
                <a:latin typeface="Calibri"/>
                <a:cs typeface="Calibri"/>
              </a:rPr>
              <a:t>software </a:t>
            </a:r>
            <a:r>
              <a:rPr sz="2400" spc="-5" dirty="0">
                <a:latin typeface="Calibri"/>
                <a:cs typeface="Calibri"/>
              </a:rPr>
              <a:t>or changes ﬁle type associations,  home page, or search page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(P1)</a:t>
            </a:r>
            <a:endParaRPr sz="2400">
              <a:latin typeface="Calibri"/>
              <a:cs typeface="Calibri"/>
            </a:endParaRPr>
          </a:p>
          <a:p>
            <a:pPr marL="821055" lvl="1" indent="-311150">
              <a:lnSpc>
                <a:spcPct val="100000"/>
              </a:lnSpc>
              <a:spcBef>
                <a:spcPts val="160"/>
              </a:spcBef>
              <a:buFont typeface="Arial"/>
              <a:buChar char="–"/>
              <a:tabLst>
                <a:tab pos="821055" algn="l"/>
                <a:tab pos="821690" algn="l"/>
              </a:tabLst>
            </a:pPr>
            <a:r>
              <a:rPr sz="2400" spc="-5" dirty="0">
                <a:latin typeface="Calibri"/>
                <a:cs typeface="Calibri"/>
              </a:rPr>
              <a:t>Transfers anonymous data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(P2)</a:t>
            </a:r>
            <a:endParaRPr sz="2400">
              <a:latin typeface="Calibri"/>
              <a:cs typeface="Calibri"/>
            </a:endParaRPr>
          </a:p>
          <a:p>
            <a:pPr marL="821055" lvl="1" indent="-311150">
              <a:lnSpc>
                <a:spcPct val="100000"/>
              </a:lnSpc>
              <a:spcBef>
                <a:spcPts val="380"/>
              </a:spcBef>
              <a:buFont typeface="Arial"/>
              <a:buChar char="–"/>
              <a:tabLst>
                <a:tab pos="821055" algn="l"/>
                <a:tab pos="821690" algn="l"/>
              </a:tabLst>
            </a:pPr>
            <a:r>
              <a:rPr sz="2400" spc="-5" dirty="0">
                <a:latin typeface="Calibri"/>
                <a:cs typeface="Calibri"/>
              </a:rPr>
              <a:t>None of the above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(P3)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35100" y="2849580"/>
            <a:ext cx="1518920" cy="7414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25209" y="3115294"/>
            <a:ext cx="435609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73591" y="2849580"/>
            <a:ext cx="1655457" cy="7414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150744" y="3115294"/>
            <a:ext cx="73660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48607" y="2849580"/>
            <a:ext cx="1664500" cy="7414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12418" y="3115294"/>
            <a:ext cx="36512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esig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23636" y="2849580"/>
            <a:ext cx="1664500" cy="7414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850903" y="3115294"/>
            <a:ext cx="84010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98653" y="2849580"/>
            <a:ext cx="1664500" cy="7414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42884" y="3115294"/>
            <a:ext cx="60833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Veriﬁc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173681" y="2849580"/>
            <a:ext cx="1664500" cy="7414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815230" y="3115294"/>
            <a:ext cx="41592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548698" y="2849580"/>
            <a:ext cx="1664500" cy="7414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143772" y="3115294"/>
            <a:ext cx="51054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052559" y="6715114"/>
            <a:ext cx="2186940" cy="221298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485214" y="8692441"/>
            <a:ext cx="740346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15" dirty="0">
                <a:solidFill>
                  <a:srgbClr val="7F7F7F"/>
                </a:solidFill>
                <a:latin typeface="Calibri"/>
                <a:cs typeface="Calibri"/>
                <a:hlinkClick r:id="rId19"/>
              </a:rPr>
              <a:t>http://blogs.lawyers.com/2012/08/facebooksLprivacyLpolicyLwasLaLlieLsaysLtheLftc/computerLprivacyLsquare/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28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89996" y="2883626"/>
            <a:ext cx="820569" cy="8393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58373" y="2924035"/>
            <a:ext cx="683806" cy="7131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58373" y="2924032"/>
            <a:ext cx="683895" cy="713740"/>
          </a:xfrm>
          <a:custGeom>
            <a:avLst/>
            <a:gdLst/>
            <a:ahLst/>
            <a:cxnLst/>
            <a:rect l="l" t="t" r="r" b="b"/>
            <a:pathLst>
              <a:path w="683895" h="713739">
                <a:moveTo>
                  <a:pt x="0" y="341937"/>
                </a:moveTo>
                <a:lnTo>
                  <a:pt x="170952" y="341937"/>
                </a:lnTo>
                <a:lnTo>
                  <a:pt x="170952" y="713184"/>
                </a:lnTo>
                <a:lnTo>
                  <a:pt x="512855" y="713184"/>
                </a:lnTo>
                <a:lnTo>
                  <a:pt x="512855" y="341937"/>
                </a:lnTo>
                <a:lnTo>
                  <a:pt x="683807" y="341937"/>
                </a:lnTo>
                <a:lnTo>
                  <a:pt x="341904" y="0"/>
                </a:lnTo>
                <a:lnTo>
                  <a:pt x="0" y="341937"/>
                </a:lnTo>
                <a:close/>
              </a:path>
            </a:pathLst>
          </a:custGeom>
          <a:ln w="10685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4100" y="2184204"/>
            <a:ext cx="1543958" cy="7646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32397" y="2457232"/>
            <a:ext cx="448309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99665" y="2184204"/>
            <a:ext cx="1715731" cy="7646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95656" y="2457232"/>
            <a:ext cx="758190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17010" y="2184204"/>
            <a:ext cx="1715731" cy="7646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405398" y="2457232"/>
            <a:ext cx="375285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34355" y="2184204"/>
            <a:ext cx="1715731" cy="7646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578927" y="2457232"/>
            <a:ext cx="865505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561023" y="2184204"/>
            <a:ext cx="1706410" cy="7646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116832" y="2457232"/>
            <a:ext cx="626110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Veriﬁcation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978381" y="2184204"/>
            <a:ext cx="1706410" cy="76469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634483" y="2457232"/>
            <a:ext cx="427990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395726" y="2184204"/>
            <a:ext cx="1627873" cy="76469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003932" y="2457232"/>
            <a:ext cx="525780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078128" y="1257010"/>
            <a:ext cx="4836160" cy="703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67075" algn="l"/>
              </a:tabLst>
            </a:pPr>
            <a:r>
              <a:rPr sz="4450" b="0" spc="15" dirty="0">
                <a:latin typeface="Calibri"/>
                <a:cs typeface="Calibri"/>
              </a:rPr>
              <a:t>Phase</a:t>
            </a:r>
            <a:r>
              <a:rPr sz="4450" b="0" spc="5" dirty="0">
                <a:latin typeface="Calibri"/>
                <a:cs typeface="Calibri"/>
              </a:rPr>
              <a:t> </a:t>
            </a:r>
            <a:r>
              <a:rPr sz="4450" b="0" spc="15" dirty="0">
                <a:latin typeface="Calibri"/>
                <a:cs typeface="Calibri"/>
              </a:rPr>
              <a:t>Th</a:t>
            </a:r>
            <a:r>
              <a:rPr sz="4450" b="0" spc="5" dirty="0">
                <a:latin typeface="Calibri"/>
                <a:cs typeface="Calibri"/>
              </a:rPr>
              <a:t>r</a:t>
            </a:r>
            <a:r>
              <a:rPr sz="4450" b="0" spc="15" dirty="0">
                <a:latin typeface="Calibri"/>
                <a:cs typeface="Calibri"/>
              </a:rPr>
              <a:t>ee:</a:t>
            </a:r>
            <a:r>
              <a:rPr sz="4450" b="0" dirty="0">
                <a:latin typeface="Calibri"/>
                <a:cs typeface="Calibri"/>
              </a:rPr>
              <a:t>	</a:t>
            </a:r>
            <a:r>
              <a:rPr sz="4450" b="0" spc="15" dirty="0">
                <a:latin typeface="Calibri"/>
                <a:cs typeface="Calibri"/>
              </a:rPr>
              <a:t>Design</a:t>
            </a:r>
            <a:endParaRPr sz="445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619806" y="3522433"/>
            <a:ext cx="5812370" cy="509166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940394" y="8599149"/>
            <a:ext cx="608584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10" dirty="0">
                <a:solidFill>
                  <a:srgbClr val="7F7F7F"/>
                </a:solidFill>
                <a:latin typeface="Calibri"/>
                <a:cs typeface="Calibri"/>
              </a:rPr>
              <a:t>Thompson, </a:t>
            </a:r>
            <a:r>
              <a:rPr sz="1550" spc="5" dirty="0">
                <a:solidFill>
                  <a:srgbClr val="7F7F7F"/>
                </a:solidFill>
                <a:latin typeface="Calibri"/>
                <a:cs typeface="Calibri"/>
              </a:rPr>
              <a:t>Herbert, *, IEEE Security </a:t>
            </a:r>
            <a:r>
              <a:rPr sz="1550" spc="10" dirty="0">
                <a:solidFill>
                  <a:srgbClr val="7F7F7F"/>
                </a:solidFill>
                <a:latin typeface="Calibri"/>
                <a:cs typeface="Calibri"/>
              </a:rPr>
              <a:t>and </a:t>
            </a:r>
            <a:r>
              <a:rPr sz="1550" spc="5" dirty="0">
                <a:solidFill>
                  <a:srgbClr val="7F7F7F"/>
                </a:solidFill>
                <a:latin typeface="Calibri"/>
                <a:cs typeface="Calibri"/>
              </a:rPr>
              <a:t>Privacy, July/Aug 2003, pp.</a:t>
            </a:r>
            <a:r>
              <a:rPr sz="1550" spc="4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7F7F7F"/>
                </a:solidFill>
                <a:latin typeface="Calibri"/>
                <a:cs typeface="Calibri"/>
              </a:rPr>
              <a:t>83L86</a:t>
            </a:r>
            <a:r>
              <a:rPr sz="2000" spc="-25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29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7196" y="3180275"/>
            <a:ext cx="820569" cy="838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15573" y="3220656"/>
            <a:ext cx="683806" cy="712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15573" y="3220660"/>
            <a:ext cx="683895" cy="713105"/>
          </a:xfrm>
          <a:custGeom>
            <a:avLst/>
            <a:gdLst/>
            <a:ahLst/>
            <a:cxnLst/>
            <a:rect l="l" t="t" r="r" b="b"/>
            <a:pathLst>
              <a:path w="683895" h="713104">
                <a:moveTo>
                  <a:pt x="0" y="341745"/>
                </a:moveTo>
                <a:lnTo>
                  <a:pt x="170952" y="341745"/>
                </a:lnTo>
                <a:lnTo>
                  <a:pt x="170952" y="712783"/>
                </a:lnTo>
                <a:lnTo>
                  <a:pt x="512855" y="712783"/>
                </a:lnTo>
                <a:lnTo>
                  <a:pt x="512855" y="341745"/>
                </a:lnTo>
                <a:lnTo>
                  <a:pt x="683807" y="341745"/>
                </a:lnTo>
                <a:lnTo>
                  <a:pt x="341904" y="0"/>
                </a:lnTo>
                <a:lnTo>
                  <a:pt x="0" y="341745"/>
                </a:lnTo>
                <a:close/>
              </a:path>
            </a:pathLst>
          </a:custGeom>
          <a:ln w="10682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11300" y="2481243"/>
            <a:ext cx="1543964" cy="7642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89597" y="2754042"/>
            <a:ext cx="448309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56865" y="2481243"/>
            <a:ext cx="1715731" cy="7642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52856" y="2754042"/>
            <a:ext cx="758190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74210" y="2481243"/>
            <a:ext cx="1715731" cy="7642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62598" y="2754042"/>
            <a:ext cx="375285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91555" y="2481243"/>
            <a:ext cx="1715731" cy="7642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36127" y="2754042"/>
            <a:ext cx="865505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18223" y="2481243"/>
            <a:ext cx="1706410" cy="7642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74032" y="2754042"/>
            <a:ext cx="626110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Veriﬁcation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35581" y="2481243"/>
            <a:ext cx="1706410" cy="7642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091683" y="2754042"/>
            <a:ext cx="427990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852926" y="2481243"/>
            <a:ext cx="1627873" cy="7642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461132" y="2754042"/>
            <a:ext cx="525780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535328" y="1554258"/>
            <a:ext cx="7848600" cy="703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67075" algn="l"/>
              </a:tabLst>
            </a:pPr>
            <a:r>
              <a:rPr sz="4450" b="0" spc="15" dirty="0">
                <a:latin typeface="Calibri"/>
                <a:cs typeface="Calibri"/>
              </a:rPr>
              <a:t>Phase</a:t>
            </a:r>
            <a:r>
              <a:rPr sz="4450" b="0" spc="10" dirty="0">
                <a:latin typeface="Calibri"/>
                <a:cs typeface="Calibri"/>
              </a:rPr>
              <a:t> </a:t>
            </a:r>
            <a:r>
              <a:rPr sz="4450" b="0" spc="15" dirty="0">
                <a:latin typeface="Calibri"/>
                <a:cs typeface="Calibri"/>
              </a:rPr>
              <a:t>Three:	Three </a:t>
            </a:r>
            <a:r>
              <a:rPr sz="4450" b="0" spc="10" dirty="0">
                <a:latin typeface="Calibri"/>
                <a:cs typeface="Calibri"/>
              </a:rPr>
              <a:t>Cyclical</a:t>
            </a:r>
            <a:r>
              <a:rPr sz="4450" b="0" spc="-70" dirty="0">
                <a:latin typeface="Calibri"/>
                <a:cs typeface="Calibri"/>
              </a:rPr>
              <a:t> </a:t>
            </a:r>
            <a:r>
              <a:rPr sz="4450" b="0" spc="15" dirty="0">
                <a:latin typeface="Calibri"/>
                <a:cs typeface="Calibri"/>
              </a:rPr>
              <a:t>Steps</a:t>
            </a:r>
            <a:endParaRPr sz="44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14390" y="4298708"/>
            <a:ext cx="2471026" cy="12955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40755" y="4541037"/>
            <a:ext cx="1799653" cy="8015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66816" y="4331017"/>
            <a:ext cx="2360930" cy="1179830"/>
          </a:xfrm>
          <a:custGeom>
            <a:avLst/>
            <a:gdLst/>
            <a:ahLst/>
            <a:cxnLst/>
            <a:rect l="l" t="t" r="r" b="b"/>
            <a:pathLst>
              <a:path w="2360929" h="1179829">
                <a:moveTo>
                  <a:pt x="2242578" y="0"/>
                </a:moveTo>
                <a:lnTo>
                  <a:pt x="118033" y="0"/>
                </a:lnTo>
                <a:lnTo>
                  <a:pt x="72089" y="9271"/>
                </a:lnTo>
                <a:lnTo>
                  <a:pt x="34570" y="34553"/>
                </a:lnTo>
                <a:lnTo>
                  <a:pt x="9275" y="72051"/>
                </a:lnTo>
                <a:lnTo>
                  <a:pt x="0" y="117970"/>
                </a:lnTo>
                <a:lnTo>
                  <a:pt x="0" y="1061770"/>
                </a:lnTo>
                <a:lnTo>
                  <a:pt x="9275" y="1107696"/>
                </a:lnTo>
                <a:lnTo>
                  <a:pt x="34570" y="1145198"/>
                </a:lnTo>
                <a:lnTo>
                  <a:pt x="72089" y="1170482"/>
                </a:lnTo>
                <a:lnTo>
                  <a:pt x="118033" y="1179753"/>
                </a:lnTo>
                <a:lnTo>
                  <a:pt x="2242578" y="1179753"/>
                </a:lnTo>
                <a:lnTo>
                  <a:pt x="2288523" y="1170482"/>
                </a:lnTo>
                <a:lnTo>
                  <a:pt x="2326041" y="1145198"/>
                </a:lnTo>
                <a:lnTo>
                  <a:pt x="2351336" y="1107696"/>
                </a:lnTo>
                <a:lnTo>
                  <a:pt x="2360612" y="1061770"/>
                </a:lnTo>
                <a:lnTo>
                  <a:pt x="2360612" y="117970"/>
                </a:lnTo>
                <a:lnTo>
                  <a:pt x="2351336" y="72051"/>
                </a:lnTo>
                <a:lnTo>
                  <a:pt x="2326041" y="34553"/>
                </a:lnTo>
                <a:lnTo>
                  <a:pt x="2288523" y="9271"/>
                </a:lnTo>
                <a:lnTo>
                  <a:pt x="2242578" y="0"/>
                </a:lnTo>
                <a:close/>
              </a:path>
            </a:pathLst>
          </a:custGeom>
          <a:solidFill>
            <a:srgbClr val="CDDC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823851" y="4628017"/>
            <a:ext cx="1654175" cy="613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24815">
              <a:lnSpc>
                <a:spcPts val="2350"/>
              </a:lnSpc>
            </a:pPr>
            <a:r>
              <a:rPr sz="2250" spc="-5" dirty="0">
                <a:solidFill>
                  <a:srgbClr val="FFFFFF"/>
                </a:solidFill>
                <a:latin typeface="Calibri"/>
                <a:cs typeface="Calibri"/>
              </a:rPr>
              <a:t>Design  Requirements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86079" y="6041614"/>
            <a:ext cx="876517" cy="11836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38542" y="6075667"/>
            <a:ext cx="766165" cy="10646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63244" y="7672669"/>
            <a:ext cx="2471026" cy="12955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80273" y="7756551"/>
            <a:ext cx="1836953" cy="11277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415821" y="7705217"/>
            <a:ext cx="2360930" cy="1179830"/>
          </a:xfrm>
          <a:custGeom>
            <a:avLst/>
            <a:gdLst/>
            <a:ahLst/>
            <a:cxnLst/>
            <a:rect l="l" t="t" r="r" b="b"/>
            <a:pathLst>
              <a:path w="2360929" h="1179829">
                <a:moveTo>
                  <a:pt x="2242578" y="0"/>
                </a:moveTo>
                <a:lnTo>
                  <a:pt x="118033" y="0"/>
                </a:lnTo>
                <a:lnTo>
                  <a:pt x="72089" y="9270"/>
                </a:lnTo>
                <a:lnTo>
                  <a:pt x="34570" y="34553"/>
                </a:lnTo>
                <a:lnTo>
                  <a:pt x="9275" y="72051"/>
                </a:lnTo>
                <a:lnTo>
                  <a:pt x="0" y="117970"/>
                </a:lnTo>
                <a:lnTo>
                  <a:pt x="0" y="1061779"/>
                </a:lnTo>
                <a:lnTo>
                  <a:pt x="9275" y="1107701"/>
                </a:lnTo>
                <a:lnTo>
                  <a:pt x="34570" y="1145201"/>
                </a:lnTo>
                <a:lnTo>
                  <a:pt x="72089" y="1170485"/>
                </a:lnTo>
                <a:lnTo>
                  <a:pt x="118033" y="1179756"/>
                </a:lnTo>
                <a:lnTo>
                  <a:pt x="2242578" y="1179756"/>
                </a:lnTo>
                <a:lnTo>
                  <a:pt x="2288523" y="1170485"/>
                </a:lnTo>
                <a:lnTo>
                  <a:pt x="2326041" y="1145201"/>
                </a:lnTo>
                <a:lnTo>
                  <a:pt x="2351336" y="1107701"/>
                </a:lnTo>
                <a:lnTo>
                  <a:pt x="2360612" y="1061779"/>
                </a:lnTo>
                <a:lnTo>
                  <a:pt x="2360612" y="117970"/>
                </a:lnTo>
                <a:lnTo>
                  <a:pt x="2351336" y="72051"/>
                </a:lnTo>
                <a:lnTo>
                  <a:pt x="2326041" y="34553"/>
                </a:lnTo>
                <a:lnTo>
                  <a:pt x="2288523" y="9270"/>
                </a:lnTo>
                <a:lnTo>
                  <a:pt x="2242578" y="0"/>
                </a:lnTo>
                <a:close/>
              </a:path>
            </a:pathLst>
          </a:custGeom>
          <a:solidFill>
            <a:srgbClr val="89A2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755941" y="7838144"/>
            <a:ext cx="168783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89300"/>
              </a:lnSpc>
            </a:pPr>
            <a:r>
              <a:rPr sz="2250" spc="-20" dirty="0">
                <a:solidFill>
                  <a:srgbClr val="FFFFFF"/>
                </a:solidFill>
                <a:latin typeface="Calibri"/>
                <a:cs typeface="Calibri"/>
              </a:rPr>
              <a:t>Attack</a:t>
            </a:r>
            <a:r>
              <a:rPr sz="225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50" spc="-5" dirty="0">
                <a:solidFill>
                  <a:srgbClr val="FFFFFF"/>
                </a:solidFill>
                <a:latin typeface="Calibri"/>
                <a:cs typeface="Calibri"/>
              </a:rPr>
              <a:t>Surface  Analysis/  Reduction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73864" y="8054803"/>
            <a:ext cx="1342745" cy="5312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32169" y="8088642"/>
            <a:ext cx="1229918" cy="4129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65538" y="7672669"/>
            <a:ext cx="2471026" cy="12955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52024" y="8064122"/>
            <a:ext cx="2088718" cy="51261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17823" y="7705217"/>
            <a:ext cx="2360930" cy="1179830"/>
          </a:xfrm>
          <a:custGeom>
            <a:avLst/>
            <a:gdLst/>
            <a:ahLst/>
            <a:cxnLst/>
            <a:rect l="l" t="t" r="r" b="b"/>
            <a:pathLst>
              <a:path w="2360929" h="1179829">
                <a:moveTo>
                  <a:pt x="2242566" y="0"/>
                </a:moveTo>
                <a:lnTo>
                  <a:pt x="118021" y="0"/>
                </a:lnTo>
                <a:lnTo>
                  <a:pt x="72084" y="9270"/>
                </a:lnTo>
                <a:lnTo>
                  <a:pt x="34569" y="34553"/>
                </a:lnTo>
                <a:lnTo>
                  <a:pt x="9275" y="72051"/>
                </a:lnTo>
                <a:lnTo>
                  <a:pt x="0" y="117970"/>
                </a:lnTo>
                <a:lnTo>
                  <a:pt x="0" y="1061779"/>
                </a:lnTo>
                <a:lnTo>
                  <a:pt x="9275" y="1107701"/>
                </a:lnTo>
                <a:lnTo>
                  <a:pt x="34569" y="1145201"/>
                </a:lnTo>
                <a:lnTo>
                  <a:pt x="72084" y="1170485"/>
                </a:lnTo>
                <a:lnTo>
                  <a:pt x="118021" y="1179756"/>
                </a:lnTo>
                <a:lnTo>
                  <a:pt x="2242566" y="1179756"/>
                </a:lnTo>
                <a:lnTo>
                  <a:pt x="2288510" y="1170485"/>
                </a:lnTo>
                <a:lnTo>
                  <a:pt x="2326028" y="1145201"/>
                </a:lnTo>
                <a:lnTo>
                  <a:pt x="2351324" y="1107701"/>
                </a:lnTo>
                <a:lnTo>
                  <a:pt x="2360599" y="1061779"/>
                </a:lnTo>
                <a:lnTo>
                  <a:pt x="2360599" y="117970"/>
                </a:lnTo>
                <a:lnTo>
                  <a:pt x="2351324" y="72051"/>
                </a:lnTo>
                <a:lnTo>
                  <a:pt x="2326028" y="34553"/>
                </a:lnTo>
                <a:lnTo>
                  <a:pt x="2288510" y="9270"/>
                </a:lnTo>
                <a:lnTo>
                  <a:pt x="2242566" y="0"/>
                </a:lnTo>
                <a:close/>
              </a:path>
            </a:pathLst>
          </a:custGeom>
          <a:solidFill>
            <a:srgbClr val="6173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726056" y="8109023"/>
            <a:ext cx="1951355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-5" dirty="0">
                <a:solidFill>
                  <a:srgbClr val="FFFFFF"/>
                </a:solidFill>
                <a:latin typeface="Calibri"/>
                <a:cs typeface="Calibri"/>
              </a:rPr>
              <a:t>Threat</a:t>
            </a:r>
            <a:r>
              <a:rPr sz="225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50" spc="-5" dirty="0">
                <a:solidFill>
                  <a:srgbClr val="FFFFFF"/>
                </a:solidFill>
                <a:latin typeface="Calibri"/>
                <a:cs typeface="Calibri"/>
              </a:rPr>
              <a:t>Modeling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237226" y="6041614"/>
            <a:ext cx="876517" cy="11836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89537" y="6075667"/>
            <a:ext cx="766165" cy="106465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375437" y="9414086"/>
            <a:ext cx="25146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dirty="0">
                <a:solidFill>
                  <a:srgbClr val="9A9A9A"/>
                </a:solidFill>
                <a:latin typeface="Arial"/>
                <a:cs typeface="Arial"/>
              </a:rPr>
              <a:t>30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69993" y="3116414"/>
            <a:ext cx="828338" cy="8473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39018" y="3157207"/>
            <a:ext cx="690283" cy="720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39017" y="3157214"/>
            <a:ext cx="690880" cy="720090"/>
          </a:xfrm>
          <a:custGeom>
            <a:avLst/>
            <a:gdLst/>
            <a:ahLst/>
            <a:cxnLst/>
            <a:rect l="l" t="t" r="r" b="b"/>
            <a:pathLst>
              <a:path w="690879" h="720089">
                <a:moveTo>
                  <a:pt x="0" y="345209"/>
                </a:moveTo>
                <a:lnTo>
                  <a:pt x="172570" y="345209"/>
                </a:lnTo>
                <a:lnTo>
                  <a:pt x="172570" y="720007"/>
                </a:lnTo>
                <a:lnTo>
                  <a:pt x="517711" y="720007"/>
                </a:lnTo>
                <a:lnTo>
                  <a:pt x="517711" y="345209"/>
                </a:lnTo>
                <a:lnTo>
                  <a:pt x="690282" y="345209"/>
                </a:lnTo>
                <a:lnTo>
                  <a:pt x="345141" y="0"/>
                </a:lnTo>
                <a:lnTo>
                  <a:pt x="0" y="345209"/>
                </a:lnTo>
                <a:close/>
              </a:path>
            </a:pathLst>
          </a:custGeom>
          <a:ln w="10786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3800" y="2410302"/>
            <a:ext cx="1670124" cy="7720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88296" y="2687166"/>
            <a:ext cx="452120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62707" y="2410302"/>
            <a:ext cx="1731975" cy="7720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63510" y="2687166"/>
            <a:ext cx="765175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93476" y="2410302"/>
            <a:ext cx="1731975" cy="7720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688501" y="2687166"/>
            <a:ext cx="379095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24246" y="2410302"/>
            <a:ext cx="1731975" cy="7720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873136" y="2687166"/>
            <a:ext cx="873125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4425" y="2410302"/>
            <a:ext cx="1722564" cy="7720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425609" y="2687166"/>
            <a:ext cx="631825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Veriﬁc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295195" y="2410302"/>
            <a:ext cx="1722564" cy="7720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957637" y="2687166"/>
            <a:ext cx="431800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725952" y="2410302"/>
            <a:ext cx="1722564" cy="7720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340047" y="2687166"/>
            <a:ext cx="530225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329728" y="1473299"/>
            <a:ext cx="9749790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14625" algn="l"/>
              </a:tabLst>
            </a:pPr>
            <a:r>
              <a:rPr sz="4500" b="0" spc="5" dirty="0">
                <a:latin typeface="Calibri"/>
                <a:cs typeface="Calibri"/>
              </a:rPr>
              <a:t>Practice</a:t>
            </a:r>
            <a:r>
              <a:rPr sz="4500" b="0" spc="10" dirty="0">
                <a:latin typeface="Calibri"/>
                <a:cs typeface="Calibri"/>
              </a:rPr>
              <a:t> </a:t>
            </a:r>
            <a:r>
              <a:rPr sz="4500" b="0" spc="5" dirty="0">
                <a:latin typeface="Calibri"/>
                <a:cs typeface="Calibri"/>
              </a:rPr>
              <a:t>5:	</a:t>
            </a:r>
            <a:r>
              <a:rPr sz="4500" b="0" spc="10" dirty="0">
                <a:latin typeface="Calibri"/>
                <a:cs typeface="Calibri"/>
              </a:rPr>
              <a:t>Establish design</a:t>
            </a:r>
            <a:r>
              <a:rPr sz="4500" b="0" spc="-45" dirty="0">
                <a:latin typeface="Calibri"/>
                <a:cs typeface="Calibri"/>
              </a:rPr>
              <a:t> </a:t>
            </a:r>
            <a:r>
              <a:rPr sz="4500" b="0" spc="10" dirty="0">
                <a:latin typeface="Calibri"/>
                <a:cs typeface="Calibri"/>
              </a:rPr>
              <a:t>requirements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717866" y="4969560"/>
            <a:ext cx="3762933" cy="25270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509877" y="3729112"/>
            <a:ext cx="9530715" cy="5459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265" indent="-202565">
              <a:lnSpc>
                <a:spcPct val="100000"/>
              </a:lnSpc>
              <a:buFont typeface="Arial"/>
              <a:buChar char="•"/>
              <a:tabLst>
                <a:tab pos="215900" algn="l"/>
              </a:tabLst>
            </a:pPr>
            <a:r>
              <a:rPr sz="2700" b="1" spc="5" dirty="0">
                <a:latin typeface="Calibri"/>
                <a:cs typeface="Calibri"/>
              </a:rPr>
              <a:t>Consider design </a:t>
            </a:r>
            <a:r>
              <a:rPr sz="2700" b="1" dirty="0">
                <a:latin typeface="Calibri"/>
                <a:cs typeface="Calibri"/>
              </a:rPr>
              <a:t>principles, </a:t>
            </a:r>
            <a:r>
              <a:rPr sz="2700" b="1" spc="5" dirty="0">
                <a:latin typeface="Calibri"/>
                <a:cs typeface="Calibri"/>
              </a:rPr>
              <a:t>such</a:t>
            </a:r>
            <a:r>
              <a:rPr sz="2700" b="1" spc="-75" dirty="0">
                <a:latin typeface="Calibri"/>
                <a:cs typeface="Calibri"/>
              </a:rPr>
              <a:t> </a:t>
            </a:r>
            <a:r>
              <a:rPr sz="2700" b="1" spc="5" dirty="0">
                <a:latin typeface="Calibri"/>
                <a:cs typeface="Calibri"/>
              </a:rPr>
              <a:t>as:</a:t>
            </a:r>
            <a:endParaRPr sz="2700">
              <a:latin typeface="Calibri"/>
              <a:cs typeface="Calibri"/>
            </a:endParaRPr>
          </a:p>
          <a:p>
            <a:pPr marL="853440" lvl="1" indent="-323215">
              <a:lnSpc>
                <a:spcPct val="100000"/>
              </a:lnSpc>
              <a:spcBef>
                <a:spcPts val="470"/>
              </a:spcBef>
              <a:buFont typeface="Arial"/>
              <a:buChar char="–"/>
              <a:tabLst>
                <a:tab pos="853440" algn="l"/>
                <a:tab pos="854075" algn="l"/>
              </a:tabLst>
            </a:pPr>
            <a:r>
              <a:rPr sz="2250" spc="5" dirty="0">
                <a:latin typeface="Calibri"/>
                <a:cs typeface="Calibri"/>
              </a:rPr>
              <a:t>Least</a:t>
            </a:r>
            <a:r>
              <a:rPr sz="2250" spc="-90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privilege</a:t>
            </a:r>
            <a:endParaRPr sz="2250">
              <a:latin typeface="Calibri"/>
              <a:cs typeface="Calibri"/>
            </a:endParaRPr>
          </a:p>
          <a:p>
            <a:pPr marL="853440" lvl="1" indent="-323215">
              <a:lnSpc>
                <a:spcPct val="100000"/>
              </a:lnSpc>
              <a:spcBef>
                <a:spcPts val="585"/>
              </a:spcBef>
              <a:buFont typeface="Arial"/>
              <a:buChar char="–"/>
              <a:tabLst>
                <a:tab pos="853440" algn="l"/>
                <a:tab pos="854075" algn="l"/>
              </a:tabLst>
            </a:pPr>
            <a:r>
              <a:rPr sz="2250" spc="5" dirty="0">
                <a:latin typeface="Calibri"/>
                <a:cs typeface="Calibri"/>
              </a:rPr>
              <a:t>Compartmentalization</a:t>
            </a:r>
            <a:endParaRPr sz="2250">
              <a:latin typeface="Calibri"/>
              <a:cs typeface="Calibri"/>
            </a:endParaRPr>
          </a:p>
          <a:p>
            <a:pPr marL="853440" lvl="1" indent="-323215">
              <a:lnSpc>
                <a:spcPct val="100000"/>
              </a:lnSpc>
              <a:spcBef>
                <a:spcPts val="585"/>
              </a:spcBef>
              <a:buFont typeface="Arial"/>
              <a:buChar char="–"/>
              <a:tabLst>
                <a:tab pos="853440" algn="l"/>
                <a:tab pos="854075" algn="l"/>
              </a:tabLst>
            </a:pPr>
            <a:r>
              <a:rPr sz="2250" spc="5" dirty="0">
                <a:latin typeface="Calibri"/>
                <a:cs typeface="Calibri"/>
              </a:rPr>
              <a:t>Validate/sanitize external input to the</a:t>
            </a:r>
            <a:r>
              <a:rPr sz="2250" spc="-90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system</a:t>
            </a:r>
            <a:endParaRPr sz="2250">
              <a:latin typeface="Calibri"/>
              <a:cs typeface="Calibri"/>
            </a:endParaRPr>
          </a:p>
          <a:p>
            <a:pPr marL="853440" lvl="1" indent="-323215">
              <a:lnSpc>
                <a:spcPct val="100000"/>
              </a:lnSpc>
              <a:spcBef>
                <a:spcPts val="585"/>
              </a:spcBef>
              <a:buFont typeface="Arial"/>
              <a:buChar char="–"/>
              <a:tabLst>
                <a:tab pos="853440" algn="l"/>
                <a:tab pos="854075" algn="l"/>
              </a:tabLst>
            </a:pPr>
            <a:r>
              <a:rPr sz="2250" spc="5" dirty="0">
                <a:latin typeface="Calibri"/>
                <a:cs typeface="Calibri"/>
              </a:rPr>
              <a:t>Log/audit system and data</a:t>
            </a:r>
            <a:r>
              <a:rPr sz="2250" spc="-70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access</a:t>
            </a:r>
            <a:endParaRPr sz="2250">
              <a:latin typeface="Calibri"/>
              <a:cs typeface="Calibri"/>
            </a:endParaRPr>
          </a:p>
          <a:p>
            <a:pPr marL="853440" lvl="1" indent="-323215">
              <a:lnSpc>
                <a:spcPct val="100000"/>
              </a:lnSpc>
              <a:spcBef>
                <a:spcPts val="585"/>
              </a:spcBef>
              <a:buFont typeface="Arial"/>
              <a:buChar char="–"/>
              <a:tabLst>
                <a:tab pos="853440" algn="l"/>
                <a:tab pos="854075" algn="l"/>
              </a:tabLst>
            </a:pPr>
            <a:r>
              <a:rPr sz="2250" spc="5" dirty="0">
                <a:latin typeface="Calibri"/>
                <a:cs typeface="Calibri"/>
              </a:rPr>
              <a:t>Reuse security components and</a:t>
            </a:r>
            <a:r>
              <a:rPr sz="2250" spc="-65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libraries</a:t>
            </a:r>
            <a:endParaRPr sz="2250">
              <a:latin typeface="Calibri"/>
              <a:cs typeface="Calibri"/>
            </a:endParaRPr>
          </a:p>
          <a:p>
            <a:pPr marL="853440" lvl="1" indent="-323215">
              <a:lnSpc>
                <a:spcPct val="100000"/>
              </a:lnSpc>
              <a:spcBef>
                <a:spcPts val="470"/>
              </a:spcBef>
              <a:buFont typeface="Arial"/>
              <a:buChar char="–"/>
              <a:tabLst>
                <a:tab pos="853440" algn="l"/>
                <a:tab pos="854075" algn="l"/>
              </a:tabLst>
            </a:pPr>
            <a:r>
              <a:rPr sz="2250" spc="5" dirty="0">
                <a:latin typeface="Calibri"/>
                <a:cs typeface="Calibri"/>
              </a:rPr>
              <a:t>Secure the weakest</a:t>
            </a:r>
            <a:r>
              <a:rPr sz="2250" spc="-80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link</a:t>
            </a:r>
            <a:endParaRPr sz="2250">
              <a:latin typeface="Calibri"/>
              <a:cs typeface="Calibri"/>
            </a:endParaRPr>
          </a:p>
          <a:p>
            <a:pPr marL="215265" indent="-202565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215900" algn="l"/>
              </a:tabLst>
            </a:pPr>
            <a:r>
              <a:rPr sz="2250" b="1" spc="5" dirty="0">
                <a:latin typeface="Arial"/>
                <a:cs typeface="Arial"/>
              </a:rPr>
              <a:t>Leads to specification</a:t>
            </a:r>
            <a:r>
              <a:rPr sz="2250" b="1" spc="-60" dirty="0">
                <a:latin typeface="Arial"/>
                <a:cs typeface="Arial"/>
              </a:rPr>
              <a:t> </a:t>
            </a:r>
            <a:r>
              <a:rPr sz="2250" b="1" spc="5" dirty="0">
                <a:latin typeface="Arial"/>
                <a:cs typeface="Arial"/>
              </a:rPr>
              <a:t>of:</a:t>
            </a:r>
            <a:endParaRPr sz="2250">
              <a:latin typeface="Arial"/>
              <a:cs typeface="Arial"/>
            </a:endParaRPr>
          </a:p>
          <a:p>
            <a:pPr marL="853440" lvl="1" indent="-323215">
              <a:lnSpc>
                <a:spcPct val="100000"/>
              </a:lnSpc>
              <a:spcBef>
                <a:spcPts val="585"/>
              </a:spcBef>
              <a:buChar char="–"/>
              <a:tabLst>
                <a:tab pos="853440" algn="l"/>
                <a:tab pos="854075" algn="l"/>
              </a:tabLst>
            </a:pPr>
            <a:r>
              <a:rPr sz="2250" spc="5" dirty="0">
                <a:latin typeface="Arial"/>
                <a:cs typeface="Arial"/>
              </a:rPr>
              <a:t>Secure</a:t>
            </a:r>
            <a:r>
              <a:rPr sz="2250" spc="-7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architecture</a:t>
            </a:r>
            <a:endParaRPr sz="2250">
              <a:latin typeface="Arial"/>
              <a:cs typeface="Arial"/>
            </a:endParaRPr>
          </a:p>
          <a:p>
            <a:pPr marL="853440" lvl="1" indent="-323215">
              <a:lnSpc>
                <a:spcPct val="100000"/>
              </a:lnSpc>
              <a:spcBef>
                <a:spcPts val="585"/>
              </a:spcBef>
              <a:buChar char="–"/>
              <a:tabLst>
                <a:tab pos="853440" algn="l"/>
                <a:tab pos="854075" algn="l"/>
              </a:tabLst>
            </a:pPr>
            <a:r>
              <a:rPr sz="2250" spc="5" dirty="0">
                <a:latin typeface="Arial"/>
                <a:cs typeface="Arial"/>
              </a:rPr>
              <a:t>Identification of security critical</a:t>
            </a:r>
            <a:r>
              <a:rPr sz="2250" spc="-6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components</a:t>
            </a:r>
            <a:endParaRPr sz="2250">
              <a:latin typeface="Arial"/>
              <a:cs typeface="Arial"/>
            </a:endParaRPr>
          </a:p>
          <a:p>
            <a:pPr marL="853440" lvl="1" indent="-323215">
              <a:lnSpc>
                <a:spcPct val="100000"/>
              </a:lnSpc>
              <a:spcBef>
                <a:spcPts val="585"/>
              </a:spcBef>
              <a:buChar char="–"/>
              <a:tabLst>
                <a:tab pos="853440" algn="l"/>
                <a:tab pos="854075" algn="l"/>
              </a:tabLst>
            </a:pPr>
            <a:r>
              <a:rPr sz="2250" spc="5" dirty="0">
                <a:latin typeface="Arial"/>
                <a:cs typeface="Arial"/>
              </a:rPr>
              <a:t>Secure functional</a:t>
            </a:r>
            <a:r>
              <a:rPr sz="2250" spc="-5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requirements</a:t>
            </a:r>
            <a:endParaRPr sz="2250">
              <a:latin typeface="Arial"/>
              <a:cs typeface="Arial"/>
            </a:endParaRPr>
          </a:p>
          <a:p>
            <a:pPr marL="853440" lvl="1" indent="-323215">
              <a:lnSpc>
                <a:spcPct val="100000"/>
              </a:lnSpc>
              <a:spcBef>
                <a:spcPts val="470"/>
              </a:spcBef>
              <a:buChar char="–"/>
              <a:tabLst>
                <a:tab pos="853440" algn="l"/>
                <a:tab pos="854075" algn="l"/>
              </a:tabLst>
            </a:pPr>
            <a:r>
              <a:rPr sz="2250" spc="5" dirty="0">
                <a:latin typeface="Arial"/>
                <a:cs typeface="Arial"/>
              </a:rPr>
              <a:t>Security features (i.e. use of</a:t>
            </a:r>
            <a:r>
              <a:rPr sz="2250" spc="-6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cryptography)</a:t>
            </a:r>
            <a:endParaRPr sz="2250">
              <a:latin typeface="Arial"/>
              <a:cs typeface="Arial"/>
            </a:endParaRPr>
          </a:p>
          <a:p>
            <a:pPr marL="98425" marR="5080">
              <a:lnSpc>
                <a:spcPts val="1590"/>
              </a:lnSpc>
              <a:spcBef>
                <a:spcPts val="695"/>
              </a:spcBef>
            </a:pPr>
            <a:r>
              <a:rPr sz="1350" spc="-10" dirty="0">
                <a:latin typeface="Calibri"/>
                <a:cs typeface="Calibri"/>
                <a:hlinkClick r:id="rId18"/>
              </a:rPr>
              <a:t>http://www.michiganemploymentlawadvisor.com/technologyLemploymentLissues/employeesLtheLweakestLlinkLinLtheLcompanyLdataL </a:t>
            </a:r>
            <a:r>
              <a:rPr sz="1350" spc="-10" dirty="0">
                <a:latin typeface="Calibri"/>
                <a:cs typeface="Calibri"/>
              </a:rPr>
              <a:t> securityLdefense/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31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6775" y="3381627"/>
            <a:ext cx="804433" cy="8227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3805" y="3418192"/>
            <a:ext cx="670356" cy="6991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93805" y="3418189"/>
            <a:ext cx="670560" cy="699135"/>
          </a:xfrm>
          <a:custGeom>
            <a:avLst/>
            <a:gdLst/>
            <a:ahLst/>
            <a:cxnLst/>
            <a:rect l="l" t="t" r="r" b="b"/>
            <a:pathLst>
              <a:path w="670560" h="699135">
                <a:moveTo>
                  <a:pt x="0" y="335203"/>
                </a:moveTo>
                <a:lnTo>
                  <a:pt x="167590" y="335203"/>
                </a:lnTo>
                <a:lnTo>
                  <a:pt x="167590" y="699138"/>
                </a:lnTo>
                <a:lnTo>
                  <a:pt x="502770" y="699138"/>
                </a:lnTo>
                <a:lnTo>
                  <a:pt x="502770" y="335203"/>
                </a:lnTo>
                <a:lnTo>
                  <a:pt x="670360" y="335203"/>
                </a:lnTo>
                <a:lnTo>
                  <a:pt x="335180" y="0"/>
                </a:lnTo>
                <a:lnTo>
                  <a:pt x="0" y="335203"/>
                </a:lnTo>
                <a:close/>
              </a:path>
            </a:pathLst>
          </a:custGeom>
          <a:ln w="10474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46200" y="2686833"/>
            <a:ext cx="1572260" cy="7587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35072" y="2686833"/>
            <a:ext cx="1672856" cy="7587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24553" y="2686833"/>
            <a:ext cx="1682000" cy="7587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4022" y="2686833"/>
            <a:ext cx="1682000" cy="75877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03504" y="2686833"/>
            <a:ext cx="1682000" cy="75877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2973" y="2686833"/>
            <a:ext cx="1682000" cy="75877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878957" y="2964433"/>
            <a:ext cx="7382509" cy="144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50950" algn="l"/>
                <a:tab pos="2828925" algn="l"/>
                <a:tab pos="3979545" algn="l"/>
                <a:tab pos="5487035" algn="l"/>
                <a:tab pos="6974840" algn="l"/>
              </a:tabLst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Training	Requirements	</a:t>
            </a: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esig</a:t>
            </a: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Implemen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tati</a:t>
            </a: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Veriﬁc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582454" y="2686833"/>
            <a:ext cx="1682000" cy="75877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183917" y="2964433"/>
            <a:ext cx="51562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473885" y="1522247"/>
            <a:ext cx="7987665" cy="1201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730"/>
              </a:lnSpc>
              <a:tabLst>
                <a:tab pos="2636520" algn="l"/>
              </a:tabLst>
            </a:pPr>
            <a:r>
              <a:rPr sz="4400" b="0" spc="-10" dirty="0">
                <a:latin typeface="Calibri"/>
                <a:cs typeface="Calibri"/>
              </a:rPr>
              <a:t>Practice</a:t>
            </a:r>
            <a:r>
              <a:rPr sz="4400" b="0" spc="10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6:	</a:t>
            </a:r>
            <a:r>
              <a:rPr sz="4400" b="0" spc="-30" dirty="0">
                <a:latin typeface="Calibri"/>
                <a:cs typeface="Calibri"/>
              </a:rPr>
              <a:t>Attack</a:t>
            </a:r>
            <a:r>
              <a:rPr sz="4400" b="0" spc="-10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surface analysis/ </a:t>
            </a:r>
            <a:r>
              <a:rPr sz="4400" b="0" dirty="0">
                <a:latin typeface="Calibri"/>
                <a:cs typeface="Calibri"/>
              </a:rPr>
              <a:t> </a:t>
            </a:r>
            <a:r>
              <a:rPr sz="4400" b="0" spc="-10" dirty="0">
                <a:latin typeface="Calibri"/>
                <a:cs typeface="Calibri"/>
              </a:rPr>
              <a:t>reduction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222691" y="6867994"/>
            <a:ext cx="3105708" cy="202200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648828" y="4231892"/>
            <a:ext cx="6563359" cy="465264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91465" marR="220345" indent="-195580">
              <a:lnSpc>
                <a:spcPts val="2310"/>
              </a:lnSpc>
              <a:spcBef>
                <a:spcPts val="55"/>
              </a:spcBef>
              <a:buFont typeface="Arial"/>
              <a:buChar char="•"/>
              <a:tabLst>
                <a:tab pos="294005" algn="l"/>
              </a:tabLst>
            </a:pPr>
            <a:r>
              <a:rPr sz="2200" dirty="0">
                <a:latin typeface="Calibri"/>
                <a:cs typeface="Calibri"/>
              </a:rPr>
              <a:t>Fact: You will never ﬁnd all security issues through  </a:t>
            </a:r>
            <a:r>
              <a:rPr sz="2200" spc="-5" dirty="0">
                <a:latin typeface="Calibri"/>
                <a:cs typeface="Calibri"/>
              </a:rPr>
              <a:t>testing, </a:t>
            </a:r>
            <a:r>
              <a:rPr sz="2200" dirty="0">
                <a:latin typeface="Calibri"/>
                <a:cs typeface="Calibri"/>
              </a:rPr>
              <a:t>and new </a:t>
            </a:r>
            <a:r>
              <a:rPr sz="2200" spc="-15" dirty="0">
                <a:latin typeface="Calibri"/>
                <a:cs typeface="Calibri"/>
              </a:rPr>
              <a:t>attacks </a:t>
            </a:r>
            <a:r>
              <a:rPr sz="2200" dirty="0">
                <a:latin typeface="Calibri"/>
                <a:cs typeface="Calibri"/>
              </a:rPr>
              <a:t>develop over </a:t>
            </a:r>
            <a:r>
              <a:rPr sz="2200" spc="-5" dirty="0">
                <a:latin typeface="Calibri"/>
                <a:cs typeface="Calibri"/>
              </a:rPr>
              <a:t>time. 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best</a:t>
            </a:r>
            <a:endParaRPr sz="2200">
              <a:latin typeface="Calibri"/>
              <a:cs typeface="Calibri"/>
            </a:endParaRPr>
          </a:p>
          <a:p>
            <a:pPr marL="291465" marR="828040">
              <a:lnSpc>
                <a:spcPts val="2310"/>
              </a:lnSpc>
              <a:spcBef>
                <a:spcPts val="110"/>
              </a:spcBef>
            </a:pPr>
            <a:r>
              <a:rPr sz="2200" spc="-5" dirty="0">
                <a:latin typeface="Calibri"/>
                <a:cs typeface="Calibri"/>
              </a:rPr>
              <a:t>proactive </a:t>
            </a:r>
            <a:r>
              <a:rPr sz="2200" dirty="0">
                <a:latin typeface="Calibri"/>
                <a:cs typeface="Calibri"/>
              </a:rPr>
              <a:t>strategy is to reduce a system’s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u="heavy" spc="-15" dirty="0">
                <a:latin typeface="Calibri"/>
                <a:cs typeface="Calibri"/>
              </a:rPr>
              <a:t>attack  </a:t>
            </a:r>
            <a:r>
              <a:rPr sz="2200" u="heavy" dirty="0">
                <a:latin typeface="Calibri"/>
                <a:cs typeface="Calibri"/>
              </a:rPr>
              <a:t>surface</a:t>
            </a:r>
            <a:r>
              <a:rPr sz="2200" dirty="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  <a:p>
            <a:pPr marL="291465" marR="1290320" indent="-195580">
              <a:lnSpc>
                <a:spcPts val="2330"/>
              </a:lnSpc>
              <a:spcBef>
                <a:spcPts val="620"/>
              </a:spcBef>
              <a:buFont typeface="Arial"/>
              <a:buChar char="•"/>
              <a:tabLst>
                <a:tab pos="294005" algn="l"/>
              </a:tabLst>
            </a:pPr>
            <a:r>
              <a:rPr sz="2200" dirty="0">
                <a:latin typeface="Calibri"/>
                <a:cs typeface="Calibri"/>
              </a:rPr>
              <a:t>A system’s </a:t>
            </a:r>
            <a:r>
              <a:rPr sz="2200" spc="-15" dirty="0">
                <a:latin typeface="Calibri"/>
                <a:cs typeface="Calibri"/>
              </a:rPr>
              <a:t>attack </a:t>
            </a:r>
            <a:r>
              <a:rPr sz="2200" dirty="0">
                <a:latin typeface="Calibri"/>
                <a:cs typeface="Calibri"/>
              </a:rPr>
              <a:t>surface has three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abstract  </a:t>
            </a:r>
            <a:r>
              <a:rPr sz="2200" spc="-5" dirty="0">
                <a:latin typeface="Calibri"/>
                <a:cs typeface="Calibri"/>
              </a:rPr>
              <a:t>dimensions:</a:t>
            </a:r>
            <a:endParaRPr sz="2200">
              <a:latin typeface="Calibri"/>
              <a:cs typeface="Calibri"/>
            </a:endParaRPr>
          </a:p>
          <a:p>
            <a:pPr marL="913130" lvl="1" indent="-314325">
              <a:lnSpc>
                <a:spcPct val="100000"/>
              </a:lnSpc>
              <a:spcBef>
                <a:spcPts val="280"/>
              </a:spcBef>
              <a:buFont typeface="Arial"/>
              <a:buChar char="–"/>
              <a:tabLst>
                <a:tab pos="913130" algn="l"/>
                <a:tab pos="913765" algn="l"/>
              </a:tabLst>
            </a:pPr>
            <a:r>
              <a:rPr sz="2200" spc="-5" dirty="0">
                <a:latin typeface="Calibri"/>
                <a:cs typeface="Calibri"/>
              </a:rPr>
              <a:t>targets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enablers,</a:t>
            </a:r>
            <a:endParaRPr sz="2200">
              <a:latin typeface="Calibri"/>
              <a:cs typeface="Calibri"/>
            </a:endParaRPr>
          </a:p>
          <a:p>
            <a:pPr marL="913130" lvl="1" indent="-314325">
              <a:lnSpc>
                <a:spcPct val="100000"/>
              </a:lnSpc>
              <a:spcBef>
                <a:spcPts val="219"/>
              </a:spcBef>
              <a:buFont typeface="Arial"/>
              <a:buChar char="–"/>
              <a:tabLst>
                <a:tab pos="913130" algn="l"/>
                <a:tab pos="913765" algn="l"/>
              </a:tabLst>
            </a:pPr>
            <a:r>
              <a:rPr sz="2200" dirty="0">
                <a:latin typeface="Calibri"/>
                <a:cs typeface="Calibri"/>
              </a:rPr>
              <a:t>channels and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protocols</a:t>
            </a:r>
            <a:endParaRPr sz="2200">
              <a:latin typeface="Calibri"/>
              <a:cs typeface="Calibri"/>
            </a:endParaRPr>
          </a:p>
          <a:p>
            <a:pPr marL="913130" lvl="1" indent="-314325">
              <a:lnSpc>
                <a:spcPct val="100000"/>
              </a:lnSpc>
              <a:spcBef>
                <a:spcPts val="330"/>
              </a:spcBef>
              <a:buFont typeface="Arial"/>
              <a:buChar char="–"/>
              <a:tabLst>
                <a:tab pos="913130" algn="l"/>
                <a:tab pos="913765" algn="l"/>
              </a:tabLst>
            </a:pPr>
            <a:r>
              <a:rPr sz="2200" dirty="0">
                <a:latin typeface="Calibri"/>
                <a:cs typeface="Calibri"/>
              </a:rPr>
              <a:t>access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rights.</a:t>
            </a:r>
            <a:endParaRPr sz="2200">
              <a:latin typeface="Calibri"/>
              <a:cs typeface="Calibri"/>
            </a:endParaRPr>
          </a:p>
          <a:p>
            <a:pPr marL="291465" marR="5080" indent="-195580">
              <a:lnSpc>
                <a:spcPct val="90000"/>
              </a:lnSpc>
              <a:spcBef>
                <a:spcPts val="480"/>
              </a:spcBef>
              <a:buFont typeface="Arial"/>
              <a:buChar char="•"/>
              <a:tabLst>
                <a:tab pos="294005" algn="l"/>
              </a:tabLst>
            </a:pPr>
            <a:r>
              <a:rPr sz="2200" spc="-15" dirty="0">
                <a:latin typeface="Calibri"/>
                <a:cs typeface="Calibri"/>
              </a:rPr>
              <a:t>Attack </a:t>
            </a:r>
            <a:r>
              <a:rPr sz="2200" dirty="0">
                <a:latin typeface="Calibri"/>
                <a:cs typeface="Calibri"/>
              </a:rPr>
              <a:t>Surface Analyzer (ASA) is one tool in a set of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SDL  tools that can provide </a:t>
            </a:r>
            <a:r>
              <a:rPr sz="2200" spc="-5" dirty="0">
                <a:latin typeface="Calibri"/>
                <a:cs typeface="Calibri"/>
              </a:rPr>
              <a:t>information </a:t>
            </a:r>
            <a:r>
              <a:rPr sz="2200" dirty="0">
                <a:latin typeface="Calibri"/>
                <a:cs typeface="Calibri"/>
              </a:rPr>
              <a:t>on the </a:t>
            </a:r>
            <a:r>
              <a:rPr sz="2200" spc="-5" dirty="0">
                <a:latin typeface="Calibri"/>
                <a:cs typeface="Calibri"/>
              </a:rPr>
              <a:t>relative  </a:t>
            </a:r>
            <a:r>
              <a:rPr sz="2200" spc="-15" dirty="0">
                <a:latin typeface="Calibri"/>
                <a:cs typeface="Calibri"/>
              </a:rPr>
              <a:t>attack </a:t>
            </a:r>
            <a:r>
              <a:rPr sz="2200" dirty="0">
                <a:latin typeface="Calibri"/>
                <a:cs typeface="Calibri"/>
              </a:rPr>
              <a:t>surface of your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system.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spc="15" dirty="0">
                <a:solidFill>
                  <a:srgbClr val="7F7F7F"/>
                </a:solidFill>
                <a:latin typeface="Calibri"/>
                <a:cs typeface="Calibri"/>
                <a:hlinkClick r:id="rId19"/>
              </a:rPr>
              <a:t>http://www.isdecisions.com/products/userlock/beneﬁts.htm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32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42929" y="3112096"/>
            <a:ext cx="799651" cy="8175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09566" y="3151466"/>
            <a:ext cx="666368" cy="6947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09565" y="3151459"/>
            <a:ext cx="666750" cy="695325"/>
          </a:xfrm>
          <a:custGeom>
            <a:avLst/>
            <a:gdLst/>
            <a:ahLst/>
            <a:cxnLst/>
            <a:rect l="l" t="t" r="r" b="b"/>
            <a:pathLst>
              <a:path w="666750" h="695325">
                <a:moveTo>
                  <a:pt x="0" y="333086"/>
                </a:moveTo>
                <a:lnTo>
                  <a:pt x="166594" y="333086"/>
                </a:lnTo>
                <a:lnTo>
                  <a:pt x="166594" y="694723"/>
                </a:lnTo>
                <a:lnTo>
                  <a:pt x="499782" y="694723"/>
                </a:lnTo>
                <a:lnTo>
                  <a:pt x="499782" y="333086"/>
                </a:lnTo>
                <a:lnTo>
                  <a:pt x="666376" y="333086"/>
                </a:lnTo>
                <a:lnTo>
                  <a:pt x="333188" y="0"/>
                </a:lnTo>
                <a:lnTo>
                  <a:pt x="0" y="333086"/>
                </a:lnTo>
                <a:close/>
              </a:path>
            </a:pathLst>
          </a:custGeom>
          <a:ln w="10410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9100" y="2430783"/>
            <a:ext cx="1599920" cy="7449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250188" y="2699812"/>
            <a:ext cx="4375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98228" y="2430783"/>
            <a:ext cx="1671993" cy="7449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81256" y="2699812"/>
            <a:ext cx="73977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79442" y="2430783"/>
            <a:ext cx="1671993" cy="7449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049964" y="2699812"/>
            <a:ext cx="36639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esig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60669" y="2430783"/>
            <a:ext cx="1671993" cy="7449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193576" y="2699812"/>
            <a:ext cx="8439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Implemen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tati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50963" y="2430783"/>
            <a:ext cx="1662912" cy="7449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692277" y="2699812"/>
            <a:ext cx="61087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Veriﬁcation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532190" y="2430783"/>
            <a:ext cx="1662912" cy="7449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171254" y="2699812"/>
            <a:ext cx="41719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913404" y="2430783"/>
            <a:ext cx="1662912" cy="7449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505781" y="2699812"/>
            <a:ext cx="51308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807514" y="1525661"/>
            <a:ext cx="6356350" cy="687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620645" algn="l"/>
              </a:tabLst>
            </a:pPr>
            <a:r>
              <a:rPr sz="4350" b="0" dirty="0">
                <a:latin typeface="Calibri"/>
                <a:cs typeface="Calibri"/>
              </a:rPr>
              <a:t>Practice</a:t>
            </a:r>
            <a:r>
              <a:rPr sz="4350" b="0" spc="15" dirty="0">
                <a:latin typeface="Calibri"/>
                <a:cs typeface="Calibri"/>
              </a:rPr>
              <a:t> </a:t>
            </a:r>
            <a:r>
              <a:rPr sz="4350" b="0" spc="5" dirty="0">
                <a:latin typeface="Calibri"/>
                <a:cs typeface="Calibri"/>
              </a:rPr>
              <a:t>7:	Threat</a:t>
            </a:r>
            <a:r>
              <a:rPr sz="4350" b="0" spc="-35" dirty="0">
                <a:latin typeface="Calibri"/>
                <a:cs typeface="Calibri"/>
              </a:rPr>
              <a:t> </a:t>
            </a:r>
            <a:r>
              <a:rPr sz="4350" b="0" spc="5" dirty="0">
                <a:latin typeface="Calibri"/>
                <a:cs typeface="Calibri"/>
              </a:rPr>
              <a:t>modeling</a:t>
            </a:r>
            <a:endParaRPr sz="435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424883" y="5201461"/>
            <a:ext cx="3771087" cy="355191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79522" y="5241970"/>
            <a:ext cx="3658870" cy="3429000"/>
          </a:xfrm>
          <a:custGeom>
            <a:avLst/>
            <a:gdLst/>
            <a:ahLst/>
            <a:cxnLst/>
            <a:rect l="l" t="t" r="r" b="b"/>
            <a:pathLst>
              <a:path w="3658870" h="3429000">
                <a:moveTo>
                  <a:pt x="2075440" y="3416300"/>
                </a:moveTo>
                <a:lnTo>
                  <a:pt x="1582042" y="3416300"/>
                </a:lnTo>
                <a:lnTo>
                  <a:pt x="1627082" y="3429000"/>
                </a:lnTo>
                <a:lnTo>
                  <a:pt x="2031077" y="3429000"/>
                </a:lnTo>
                <a:lnTo>
                  <a:pt x="2075440" y="3416300"/>
                </a:lnTo>
                <a:close/>
              </a:path>
              <a:path w="3658870" h="3429000">
                <a:moveTo>
                  <a:pt x="2207369" y="3390900"/>
                </a:moveTo>
                <a:lnTo>
                  <a:pt x="1447270" y="3390900"/>
                </a:lnTo>
                <a:lnTo>
                  <a:pt x="1537047" y="3416300"/>
                </a:lnTo>
                <a:lnTo>
                  <a:pt x="2119623" y="3416300"/>
                </a:lnTo>
                <a:lnTo>
                  <a:pt x="2207369" y="3390900"/>
                </a:lnTo>
                <a:close/>
              </a:path>
              <a:path w="3658870" h="3429000">
                <a:moveTo>
                  <a:pt x="307031" y="431800"/>
                </a:moveTo>
                <a:lnTo>
                  <a:pt x="378925" y="495300"/>
                </a:lnTo>
                <a:lnTo>
                  <a:pt x="349145" y="533400"/>
                </a:lnTo>
                <a:lnTo>
                  <a:pt x="320471" y="571500"/>
                </a:lnTo>
                <a:lnTo>
                  <a:pt x="292918" y="609600"/>
                </a:lnTo>
                <a:lnTo>
                  <a:pt x="266501" y="660400"/>
                </a:lnTo>
                <a:lnTo>
                  <a:pt x="241237" y="698500"/>
                </a:lnTo>
                <a:lnTo>
                  <a:pt x="217140" y="736600"/>
                </a:lnTo>
                <a:lnTo>
                  <a:pt x="195031" y="787400"/>
                </a:lnTo>
                <a:lnTo>
                  <a:pt x="174144" y="825500"/>
                </a:lnTo>
                <a:lnTo>
                  <a:pt x="154473" y="876300"/>
                </a:lnTo>
                <a:lnTo>
                  <a:pt x="136010" y="914400"/>
                </a:lnTo>
                <a:lnTo>
                  <a:pt x="118751" y="952500"/>
                </a:lnTo>
                <a:lnTo>
                  <a:pt x="102689" y="1003300"/>
                </a:lnTo>
                <a:lnTo>
                  <a:pt x="87817" y="1041400"/>
                </a:lnTo>
                <a:lnTo>
                  <a:pt x="74131" y="1092200"/>
                </a:lnTo>
                <a:lnTo>
                  <a:pt x="61622" y="1130300"/>
                </a:lnTo>
                <a:lnTo>
                  <a:pt x="50286" y="1181100"/>
                </a:lnTo>
                <a:lnTo>
                  <a:pt x="40116" y="1219200"/>
                </a:lnTo>
                <a:lnTo>
                  <a:pt x="31106" y="1270000"/>
                </a:lnTo>
                <a:lnTo>
                  <a:pt x="23250" y="1308100"/>
                </a:lnTo>
                <a:lnTo>
                  <a:pt x="16542" y="1358900"/>
                </a:lnTo>
                <a:lnTo>
                  <a:pt x="10975" y="1409700"/>
                </a:lnTo>
                <a:lnTo>
                  <a:pt x="6544" y="1447800"/>
                </a:lnTo>
                <a:lnTo>
                  <a:pt x="3241" y="1498600"/>
                </a:lnTo>
                <a:lnTo>
                  <a:pt x="1062" y="1536700"/>
                </a:lnTo>
                <a:lnTo>
                  <a:pt x="0" y="1587500"/>
                </a:lnTo>
                <a:lnTo>
                  <a:pt x="48" y="1625600"/>
                </a:lnTo>
                <a:lnTo>
                  <a:pt x="1201" y="1676400"/>
                </a:lnTo>
                <a:lnTo>
                  <a:pt x="3452" y="1714500"/>
                </a:lnTo>
                <a:lnTo>
                  <a:pt x="6795" y="1765300"/>
                </a:lnTo>
                <a:lnTo>
                  <a:pt x="11225" y="1803400"/>
                </a:lnTo>
                <a:lnTo>
                  <a:pt x="16734" y="1854200"/>
                </a:lnTo>
                <a:lnTo>
                  <a:pt x="23317" y="1892300"/>
                </a:lnTo>
                <a:lnTo>
                  <a:pt x="30968" y="1943100"/>
                </a:lnTo>
                <a:lnTo>
                  <a:pt x="39680" y="1981200"/>
                </a:lnTo>
                <a:lnTo>
                  <a:pt x="49447" y="2032000"/>
                </a:lnTo>
                <a:lnTo>
                  <a:pt x="60264" y="2070100"/>
                </a:lnTo>
                <a:lnTo>
                  <a:pt x="72123" y="2108200"/>
                </a:lnTo>
                <a:lnTo>
                  <a:pt x="85019" y="2159000"/>
                </a:lnTo>
                <a:lnTo>
                  <a:pt x="98946" y="2197100"/>
                </a:lnTo>
                <a:lnTo>
                  <a:pt x="113897" y="2235200"/>
                </a:lnTo>
                <a:lnTo>
                  <a:pt x="129866" y="2286000"/>
                </a:lnTo>
                <a:lnTo>
                  <a:pt x="146848" y="2324100"/>
                </a:lnTo>
                <a:lnTo>
                  <a:pt x="164836" y="2362200"/>
                </a:lnTo>
                <a:lnTo>
                  <a:pt x="183823" y="2400300"/>
                </a:lnTo>
                <a:lnTo>
                  <a:pt x="203804" y="2451100"/>
                </a:lnTo>
                <a:lnTo>
                  <a:pt x="224773" y="2489200"/>
                </a:lnTo>
                <a:lnTo>
                  <a:pt x="246722" y="2527300"/>
                </a:lnTo>
                <a:lnTo>
                  <a:pt x="269647" y="2565400"/>
                </a:lnTo>
                <a:lnTo>
                  <a:pt x="293542" y="2603500"/>
                </a:lnTo>
                <a:lnTo>
                  <a:pt x="318398" y="2641600"/>
                </a:lnTo>
                <a:lnTo>
                  <a:pt x="344212" y="2679700"/>
                </a:lnTo>
                <a:lnTo>
                  <a:pt x="370976" y="2705100"/>
                </a:lnTo>
                <a:lnTo>
                  <a:pt x="398684" y="2743200"/>
                </a:lnTo>
                <a:lnTo>
                  <a:pt x="427331" y="2781300"/>
                </a:lnTo>
                <a:lnTo>
                  <a:pt x="456910" y="2819400"/>
                </a:lnTo>
                <a:lnTo>
                  <a:pt x="487414" y="2844800"/>
                </a:lnTo>
                <a:lnTo>
                  <a:pt x="518838" y="2882900"/>
                </a:lnTo>
                <a:lnTo>
                  <a:pt x="551176" y="2921000"/>
                </a:lnTo>
                <a:lnTo>
                  <a:pt x="584421" y="2946400"/>
                </a:lnTo>
                <a:lnTo>
                  <a:pt x="618568" y="2971800"/>
                </a:lnTo>
                <a:lnTo>
                  <a:pt x="653609" y="3009900"/>
                </a:lnTo>
                <a:lnTo>
                  <a:pt x="689539" y="3035300"/>
                </a:lnTo>
                <a:lnTo>
                  <a:pt x="726353" y="3060700"/>
                </a:lnTo>
                <a:lnTo>
                  <a:pt x="764042" y="3098800"/>
                </a:lnTo>
                <a:lnTo>
                  <a:pt x="802602" y="3124200"/>
                </a:lnTo>
                <a:lnTo>
                  <a:pt x="842027" y="3149600"/>
                </a:lnTo>
                <a:lnTo>
                  <a:pt x="882309" y="3175000"/>
                </a:lnTo>
                <a:lnTo>
                  <a:pt x="923444" y="3200400"/>
                </a:lnTo>
                <a:lnTo>
                  <a:pt x="965424" y="3213100"/>
                </a:lnTo>
                <a:lnTo>
                  <a:pt x="1050859" y="3263900"/>
                </a:lnTo>
                <a:lnTo>
                  <a:pt x="1094020" y="3276600"/>
                </a:lnTo>
                <a:lnTo>
                  <a:pt x="1137450" y="3302000"/>
                </a:lnTo>
                <a:lnTo>
                  <a:pt x="1225034" y="3327400"/>
                </a:lnTo>
                <a:lnTo>
                  <a:pt x="1269148" y="3352800"/>
                </a:lnTo>
                <a:lnTo>
                  <a:pt x="1402530" y="3390900"/>
                </a:lnTo>
                <a:lnTo>
                  <a:pt x="2250890" y="3390900"/>
                </a:lnTo>
                <a:lnTo>
                  <a:pt x="2464167" y="3327400"/>
                </a:lnTo>
                <a:lnTo>
                  <a:pt x="2505814" y="3302000"/>
                </a:lnTo>
                <a:lnTo>
                  <a:pt x="2587936" y="3276600"/>
                </a:lnTo>
                <a:lnTo>
                  <a:pt x="2628371" y="3251200"/>
                </a:lnTo>
                <a:lnTo>
                  <a:pt x="1650397" y="3251200"/>
                </a:lnTo>
                <a:lnTo>
                  <a:pt x="1605212" y="3238500"/>
                </a:lnTo>
                <a:lnTo>
                  <a:pt x="1560127" y="3238500"/>
                </a:lnTo>
                <a:lnTo>
                  <a:pt x="1206325" y="3136900"/>
                </a:lnTo>
                <a:lnTo>
                  <a:pt x="1163365" y="3111500"/>
                </a:lnTo>
                <a:lnTo>
                  <a:pt x="1120777" y="3098800"/>
                </a:lnTo>
                <a:lnTo>
                  <a:pt x="1036824" y="3048000"/>
                </a:lnTo>
                <a:lnTo>
                  <a:pt x="995513" y="3035300"/>
                </a:lnTo>
                <a:lnTo>
                  <a:pt x="914357" y="2984500"/>
                </a:lnTo>
                <a:lnTo>
                  <a:pt x="874567" y="2946400"/>
                </a:lnTo>
                <a:lnTo>
                  <a:pt x="835338" y="2921000"/>
                </a:lnTo>
                <a:lnTo>
                  <a:pt x="796956" y="2895600"/>
                </a:lnTo>
                <a:lnTo>
                  <a:pt x="759693" y="2857500"/>
                </a:lnTo>
                <a:lnTo>
                  <a:pt x="723553" y="2832100"/>
                </a:lnTo>
                <a:lnTo>
                  <a:pt x="688538" y="2794000"/>
                </a:lnTo>
                <a:lnTo>
                  <a:pt x="654654" y="2768600"/>
                </a:lnTo>
                <a:lnTo>
                  <a:pt x="621903" y="2730500"/>
                </a:lnTo>
                <a:lnTo>
                  <a:pt x="590290" y="2692400"/>
                </a:lnTo>
                <a:lnTo>
                  <a:pt x="559818" y="2654300"/>
                </a:lnTo>
                <a:lnTo>
                  <a:pt x="530491" y="2628900"/>
                </a:lnTo>
                <a:lnTo>
                  <a:pt x="502312" y="2590800"/>
                </a:lnTo>
                <a:lnTo>
                  <a:pt x="475287" y="2552700"/>
                </a:lnTo>
                <a:lnTo>
                  <a:pt x="449417" y="2514600"/>
                </a:lnTo>
                <a:lnTo>
                  <a:pt x="424708" y="2476500"/>
                </a:lnTo>
                <a:lnTo>
                  <a:pt x="401163" y="2425700"/>
                </a:lnTo>
                <a:lnTo>
                  <a:pt x="378785" y="2387600"/>
                </a:lnTo>
                <a:lnTo>
                  <a:pt x="357579" y="2349500"/>
                </a:lnTo>
                <a:lnTo>
                  <a:pt x="337548" y="2311400"/>
                </a:lnTo>
                <a:lnTo>
                  <a:pt x="318696" y="2273300"/>
                </a:lnTo>
                <a:lnTo>
                  <a:pt x="301027" y="2222500"/>
                </a:lnTo>
                <a:lnTo>
                  <a:pt x="284544" y="2184400"/>
                </a:lnTo>
                <a:lnTo>
                  <a:pt x="269252" y="2146300"/>
                </a:lnTo>
                <a:lnTo>
                  <a:pt x="255153" y="2095500"/>
                </a:lnTo>
                <a:lnTo>
                  <a:pt x="242253" y="2057400"/>
                </a:lnTo>
                <a:lnTo>
                  <a:pt x="230554" y="2006600"/>
                </a:lnTo>
                <a:lnTo>
                  <a:pt x="220061" y="1968500"/>
                </a:lnTo>
                <a:lnTo>
                  <a:pt x="210777" y="1917700"/>
                </a:lnTo>
                <a:lnTo>
                  <a:pt x="202706" y="1879600"/>
                </a:lnTo>
                <a:lnTo>
                  <a:pt x="195852" y="1828800"/>
                </a:lnTo>
                <a:lnTo>
                  <a:pt x="190218" y="1790700"/>
                </a:lnTo>
                <a:lnTo>
                  <a:pt x="185808" y="1739900"/>
                </a:lnTo>
                <a:lnTo>
                  <a:pt x="182627" y="1701800"/>
                </a:lnTo>
                <a:lnTo>
                  <a:pt x="180678" y="1651000"/>
                </a:lnTo>
                <a:lnTo>
                  <a:pt x="179964" y="1612900"/>
                </a:lnTo>
                <a:lnTo>
                  <a:pt x="180489" y="1562100"/>
                </a:lnTo>
                <a:lnTo>
                  <a:pt x="182258" y="1524000"/>
                </a:lnTo>
                <a:lnTo>
                  <a:pt x="185274" y="1473200"/>
                </a:lnTo>
                <a:lnTo>
                  <a:pt x="189540" y="1422400"/>
                </a:lnTo>
                <a:lnTo>
                  <a:pt x="195061" y="1384300"/>
                </a:lnTo>
                <a:lnTo>
                  <a:pt x="201840" y="1333500"/>
                </a:lnTo>
                <a:lnTo>
                  <a:pt x="209882" y="1295400"/>
                </a:lnTo>
                <a:lnTo>
                  <a:pt x="219189" y="1244600"/>
                </a:lnTo>
                <a:lnTo>
                  <a:pt x="229766" y="1206500"/>
                </a:lnTo>
                <a:lnTo>
                  <a:pt x="241616" y="1155700"/>
                </a:lnTo>
                <a:lnTo>
                  <a:pt x="254743" y="1117600"/>
                </a:lnTo>
                <a:lnTo>
                  <a:pt x="269152" y="1066800"/>
                </a:lnTo>
                <a:lnTo>
                  <a:pt x="284845" y="1028700"/>
                </a:lnTo>
                <a:lnTo>
                  <a:pt x="301826" y="977900"/>
                </a:lnTo>
                <a:lnTo>
                  <a:pt x="320100" y="939800"/>
                </a:lnTo>
                <a:lnTo>
                  <a:pt x="339670" y="901700"/>
                </a:lnTo>
                <a:lnTo>
                  <a:pt x="360540" y="850900"/>
                </a:lnTo>
                <a:lnTo>
                  <a:pt x="382713" y="812800"/>
                </a:lnTo>
                <a:lnTo>
                  <a:pt x="406194" y="774700"/>
                </a:lnTo>
                <a:lnTo>
                  <a:pt x="430986" y="736600"/>
                </a:lnTo>
                <a:lnTo>
                  <a:pt x="457092" y="685800"/>
                </a:lnTo>
                <a:lnTo>
                  <a:pt x="484518" y="647700"/>
                </a:lnTo>
                <a:lnTo>
                  <a:pt x="513266" y="609600"/>
                </a:lnTo>
                <a:lnTo>
                  <a:pt x="570943" y="609600"/>
                </a:lnTo>
                <a:lnTo>
                  <a:pt x="534043" y="444500"/>
                </a:lnTo>
                <a:lnTo>
                  <a:pt x="307031" y="431800"/>
                </a:lnTo>
                <a:close/>
              </a:path>
              <a:path w="3658870" h="3429000">
                <a:moveTo>
                  <a:pt x="2693348" y="0"/>
                </a:moveTo>
                <a:lnTo>
                  <a:pt x="2608423" y="152400"/>
                </a:lnTo>
                <a:lnTo>
                  <a:pt x="2653102" y="177800"/>
                </a:lnTo>
                <a:lnTo>
                  <a:pt x="2696973" y="203200"/>
                </a:lnTo>
                <a:lnTo>
                  <a:pt x="2740005" y="228600"/>
                </a:lnTo>
                <a:lnTo>
                  <a:pt x="2782169" y="266700"/>
                </a:lnTo>
                <a:lnTo>
                  <a:pt x="2823434" y="292100"/>
                </a:lnTo>
                <a:lnTo>
                  <a:pt x="2861816" y="317500"/>
                </a:lnTo>
                <a:lnTo>
                  <a:pt x="2899079" y="355600"/>
                </a:lnTo>
                <a:lnTo>
                  <a:pt x="2935219" y="381000"/>
                </a:lnTo>
                <a:lnTo>
                  <a:pt x="2970234" y="419100"/>
                </a:lnTo>
                <a:lnTo>
                  <a:pt x="3004118" y="444500"/>
                </a:lnTo>
                <a:lnTo>
                  <a:pt x="3036869" y="482600"/>
                </a:lnTo>
                <a:lnTo>
                  <a:pt x="3068482" y="520700"/>
                </a:lnTo>
                <a:lnTo>
                  <a:pt x="3098954" y="558800"/>
                </a:lnTo>
                <a:lnTo>
                  <a:pt x="3128281" y="584200"/>
                </a:lnTo>
                <a:lnTo>
                  <a:pt x="3156460" y="622300"/>
                </a:lnTo>
                <a:lnTo>
                  <a:pt x="3183485" y="660400"/>
                </a:lnTo>
                <a:lnTo>
                  <a:pt x="3209355" y="698500"/>
                </a:lnTo>
                <a:lnTo>
                  <a:pt x="3234064" y="736600"/>
                </a:lnTo>
                <a:lnTo>
                  <a:pt x="3257609" y="774700"/>
                </a:lnTo>
                <a:lnTo>
                  <a:pt x="3279987" y="825500"/>
                </a:lnTo>
                <a:lnTo>
                  <a:pt x="3301193" y="863600"/>
                </a:lnTo>
                <a:lnTo>
                  <a:pt x="3321224" y="901700"/>
                </a:lnTo>
                <a:lnTo>
                  <a:pt x="3340076" y="939800"/>
                </a:lnTo>
                <a:lnTo>
                  <a:pt x="3357745" y="990600"/>
                </a:lnTo>
                <a:lnTo>
                  <a:pt x="3374228" y="1028700"/>
                </a:lnTo>
                <a:lnTo>
                  <a:pt x="3389520" y="1066800"/>
                </a:lnTo>
                <a:lnTo>
                  <a:pt x="3403619" y="1117600"/>
                </a:lnTo>
                <a:lnTo>
                  <a:pt x="3416519" y="1155700"/>
                </a:lnTo>
                <a:lnTo>
                  <a:pt x="3428218" y="1206500"/>
                </a:lnTo>
                <a:lnTo>
                  <a:pt x="3438711" y="1244600"/>
                </a:lnTo>
                <a:lnTo>
                  <a:pt x="3447995" y="1295400"/>
                </a:lnTo>
                <a:lnTo>
                  <a:pt x="3456066" y="1333500"/>
                </a:lnTo>
                <a:lnTo>
                  <a:pt x="3462920" y="1384300"/>
                </a:lnTo>
                <a:lnTo>
                  <a:pt x="3468554" y="1422400"/>
                </a:lnTo>
                <a:lnTo>
                  <a:pt x="3472964" y="1473200"/>
                </a:lnTo>
                <a:lnTo>
                  <a:pt x="3476145" y="1511300"/>
                </a:lnTo>
                <a:lnTo>
                  <a:pt x="3478094" y="1562100"/>
                </a:lnTo>
                <a:lnTo>
                  <a:pt x="3478808" y="1600200"/>
                </a:lnTo>
                <a:lnTo>
                  <a:pt x="3478283" y="1651000"/>
                </a:lnTo>
                <a:lnTo>
                  <a:pt x="3476514" y="1689100"/>
                </a:lnTo>
                <a:lnTo>
                  <a:pt x="3473498" y="1739900"/>
                </a:lnTo>
                <a:lnTo>
                  <a:pt x="3469232" y="1790700"/>
                </a:lnTo>
                <a:lnTo>
                  <a:pt x="3463711" y="1828800"/>
                </a:lnTo>
                <a:lnTo>
                  <a:pt x="3456932" y="1879600"/>
                </a:lnTo>
                <a:lnTo>
                  <a:pt x="3448890" y="1917700"/>
                </a:lnTo>
                <a:lnTo>
                  <a:pt x="3439583" y="1968500"/>
                </a:lnTo>
                <a:lnTo>
                  <a:pt x="3429006" y="2006600"/>
                </a:lnTo>
                <a:lnTo>
                  <a:pt x="3417156" y="2057400"/>
                </a:lnTo>
                <a:lnTo>
                  <a:pt x="3404029" y="2095500"/>
                </a:lnTo>
                <a:lnTo>
                  <a:pt x="3389620" y="2146300"/>
                </a:lnTo>
                <a:lnTo>
                  <a:pt x="3373927" y="2184400"/>
                </a:lnTo>
                <a:lnTo>
                  <a:pt x="3356946" y="2235200"/>
                </a:lnTo>
                <a:lnTo>
                  <a:pt x="3338672" y="2273300"/>
                </a:lnTo>
                <a:lnTo>
                  <a:pt x="3319102" y="2311400"/>
                </a:lnTo>
                <a:lnTo>
                  <a:pt x="3298232" y="2362200"/>
                </a:lnTo>
                <a:lnTo>
                  <a:pt x="3276059" y="2400300"/>
                </a:lnTo>
                <a:lnTo>
                  <a:pt x="3252578" y="2438400"/>
                </a:lnTo>
                <a:lnTo>
                  <a:pt x="3227786" y="2476500"/>
                </a:lnTo>
                <a:lnTo>
                  <a:pt x="3201680" y="2527300"/>
                </a:lnTo>
                <a:lnTo>
                  <a:pt x="3174254" y="2565400"/>
                </a:lnTo>
                <a:lnTo>
                  <a:pt x="3145506" y="2603500"/>
                </a:lnTo>
                <a:lnTo>
                  <a:pt x="3115636" y="2641600"/>
                </a:lnTo>
                <a:lnTo>
                  <a:pt x="3084864" y="2679700"/>
                </a:lnTo>
                <a:lnTo>
                  <a:pt x="3053218" y="2717800"/>
                </a:lnTo>
                <a:lnTo>
                  <a:pt x="3020725" y="2743200"/>
                </a:lnTo>
                <a:lnTo>
                  <a:pt x="2987411" y="2781300"/>
                </a:lnTo>
                <a:lnTo>
                  <a:pt x="2953305" y="2819400"/>
                </a:lnTo>
                <a:lnTo>
                  <a:pt x="2918432" y="2844800"/>
                </a:lnTo>
                <a:lnTo>
                  <a:pt x="2882821" y="2870200"/>
                </a:lnTo>
                <a:lnTo>
                  <a:pt x="2846498" y="2908300"/>
                </a:lnTo>
                <a:lnTo>
                  <a:pt x="2809489" y="2933700"/>
                </a:lnTo>
                <a:lnTo>
                  <a:pt x="2771824" y="2959100"/>
                </a:lnTo>
                <a:lnTo>
                  <a:pt x="2733527" y="2984500"/>
                </a:lnTo>
                <a:lnTo>
                  <a:pt x="2694627" y="3009900"/>
                </a:lnTo>
                <a:lnTo>
                  <a:pt x="2615125" y="3060700"/>
                </a:lnTo>
                <a:lnTo>
                  <a:pt x="2574578" y="3073400"/>
                </a:lnTo>
                <a:lnTo>
                  <a:pt x="2533535" y="3098800"/>
                </a:lnTo>
                <a:lnTo>
                  <a:pt x="2492023" y="3111500"/>
                </a:lnTo>
                <a:lnTo>
                  <a:pt x="2450071" y="3136900"/>
                </a:lnTo>
                <a:lnTo>
                  <a:pt x="2101828" y="3238500"/>
                </a:lnTo>
                <a:lnTo>
                  <a:pt x="2057126" y="3238500"/>
                </a:lnTo>
                <a:lnTo>
                  <a:pt x="2012253" y="3251200"/>
                </a:lnTo>
                <a:lnTo>
                  <a:pt x="2628371" y="3251200"/>
                </a:lnTo>
                <a:lnTo>
                  <a:pt x="2668361" y="3225800"/>
                </a:lnTo>
                <a:lnTo>
                  <a:pt x="2707885" y="3213100"/>
                </a:lnTo>
                <a:lnTo>
                  <a:pt x="2785456" y="3162300"/>
                </a:lnTo>
                <a:lnTo>
                  <a:pt x="2860922" y="3111500"/>
                </a:lnTo>
                <a:lnTo>
                  <a:pt x="2897814" y="3086100"/>
                </a:lnTo>
                <a:lnTo>
                  <a:pt x="2934119" y="3060700"/>
                </a:lnTo>
                <a:lnTo>
                  <a:pt x="2969815" y="3035300"/>
                </a:lnTo>
                <a:lnTo>
                  <a:pt x="3004883" y="3009900"/>
                </a:lnTo>
                <a:lnTo>
                  <a:pt x="3039302" y="2984500"/>
                </a:lnTo>
                <a:lnTo>
                  <a:pt x="3073053" y="2946400"/>
                </a:lnTo>
                <a:lnTo>
                  <a:pt x="3106113" y="2921000"/>
                </a:lnTo>
                <a:lnTo>
                  <a:pt x="3138464" y="2882900"/>
                </a:lnTo>
                <a:lnTo>
                  <a:pt x="3170084" y="2844800"/>
                </a:lnTo>
                <a:lnTo>
                  <a:pt x="3200953" y="2819400"/>
                </a:lnTo>
                <a:lnTo>
                  <a:pt x="3231052" y="2781300"/>
                </a:lnTo>
                <a:lnTo>
                  <a:pt x="3260359" y="2743200"/>
                </a:lnTo>
                <a:lnTo>
                  <a:pt x="3288854" y="2705100"/>
                </a:lnTo>
                <a:lnTo>
                  <a:pt x="3316516" y="2667000"/>
                </a:lnTo>
                <a:lnTo>
                  <a:pt x="3343326" y="2628900"/>
                </a:lnTo>
                <a:lnTo>
                  <a:pt x="3369263" y="2590800"/>
                </a:lnTo>
                <a:lnTo>
                  <a:pt x="3394307" y="2552700"/>
                </a:lnTo>
                <a:lnTo>
                  <a:pt x="3418437" y="2514600"/>
                </a:lnTo>
                <a:lnTo>
                  <a:pt x="3441632" y="2476500"/>
                </a:lnTo>
                <a:lnTo>
                  <a:pt x="3463741" y="2425700"/>
                </a:lnTo>
                <a:lnTo>
                  <a:pt x="3484628" y="2387600"/>
                </a:lnTo>
                <a:lnTo>
                  <a:pt x="3504299" y="2336800"/>
                </a:lnTo>
                <a:lnTo>
                  <a:pt x="3522762" y="2298700"/>
                </a:lnTo>
                <a:lnTo>
                  <a:pt x="3540021" y="2260600"/>
                </a:lnTo>
                <a:lnTo>
                  <a:pt x="3556083" y="2209800"/>
                </a:lnTo>
                <a:lnTo>
                  <a:pt x="3570955" y="2171700"/>
                </a:lnTo>
                <a:lnTo>
                  <a:pt x="3584641" y="2120900"/>
                </a:lnTo>
                <a:lnTo>
                  <a:pt x="3597150" y="2082800"/>
                </a:lnTo>
                <a:lnTo>
                  <a:pt x="3608486" y="2032000"/>
                </a:lnTo>
                <a:lnTo>
                  <a:pt x="3618656" y="1993900"/>
                </a:lnTo>
                <a:lnTo>
                  <a:pt x="3627666" y="1943100"/>
                </a:lnTo>
                <a:lnTo>
                  <a:pt x="3635522" y="1905000"/>
                </a:lnTo>
                <a:lnTo>
                  <a:pt x="3642230" y="1854200"/>
                </a:lnTo>
                <a:lnTo>
                  <a:pt x="3647797" y="1803400"/>
                </a:lnTo>
                <a:lnTo>
                  <a:pt x="3652228" y="1765300"/>
                </a:lnTo>
                <a:lnTo>
                  <a:pt x="3655531" y="1714500"/>
                </a:lnTo>
                <a:lnTo>
                  <a:pt x="3657710" y="1676400"/>
                </a:lnTo>
                <a:lnTo>
                  <a:pt x="3658773" y="1625600"/>
                </a:lnTo>
                <a:lnTo>
                  <a:pt x="3658724" y="1587500"/>
                </a:lnTo>
                <a:lnTo>
                  <a:pt x="3657571" y="1536700"/>
                </a:lnTo>
                <a:lnTo>
                  <a:pt x="3655320" y="1498600"/>
                </a:lnTo>
                <a:lnTo>
                  <a:pt x="3651977" y="1447800"/>
                </a:lnTo>
                <a:lnTo>
                  <a:pt x="3647547" y="1409700"/>
                </a:lnTo>
                <a:lnTo>
                  <a:pt x="3642038" y="1358900"/>
                </a:lnTo>
                <a:lnTo>
                  <a:pt x="3635455" y="1320800"/>
                </a:lnTo>
                <a:lnTo>
                  <a:pt x="3627804" y="1270000"/>
                </a:lnTo>
                <a:lnTo>
                  <a:pt x="3619092" y="1231900"/>
                </a:lnTo>
                <a:lnTo>
                  <a:pt x="3609325" y="1181100"/>
                </a:lnTo>
                <a:lnTo>
                  <a:pt x="3598508" y="1143000"/>
                </a:lnTo>
                <a:lnTo>
                  <a:pt x="3586649" y="1104900"/>
                </a:lnTo>
                <a:lnTo>
                  <a:pt x="3573753" y="1054100"/>
                </a:lnTo>
                <a:lnTo>
                  <a:pt x="3559826" y="1016000"/>
                </a:lnTo>
                <a:lnTo>
                  <a:pt x="3544875" y="977900"/>
                </a:lnTo>
                <a:lnTo>
                  <a:pt x="3528906" y="927100"/>
                </a:lnTo>
                <a:lnTo>
                  <a:pt x="3511924" y="889000"/>
                </a:lnTo>
                <a:lnTo>
                  <a:pt x="3493936" y="850900"/>
                </a:lnTo>
                <a:lnTo>
                  <a:pt x="3474949" y="812800"/>
                </a:lnTo>
                <a:lnTo>
                  <a:pt x="3454968" y="762000"/>
                </a:lnTo>
                <a:lnTo>
                  <a:pt x="3433999" y="723900"/>
                </a:lnTo>
                <a:lnTo>
                  <a:pt x="3412050" y="685800"/>
                </a:lnTo>
                <a:lnTo>
                  <a:pt x="3389125" y="647700"/>
                </a:lnTo>
                <a:lnTo>
                  <a:pt x="3365230" y="609600"/>
                </a:lnTo>
                <a:lnTo>
                  <a:pt x="3340374" y="571500"/>
                </a:lnTo>
                <a:lnTo>
                  <a:pt x="3314560" y="533400"/>
                </a:lnTo>
                <a:lnTo>
                  <a:pt x="3287796" y="508000"/>
                </a:lnTo>
                <a:lnTo>
                  <a:pt x="3260088" y="469900"/>
                </a:lnTo>
                <a:lnTo>
                  <a:pt x="3231441" y="431800"/>
                </a:lnTo>
                <a:lnTo>
                  <a:pt x="3201862" y="393700"/>
                </a:lnTo>
                <a:lnTo>
                  <a:pt x="3171358" y="368300"/>
                </a:lnTo>
                <a:lnTo>
                  <a:pt x="3139934" y="330200"/>
                </a:lnTo>
                <a:lnTo>
                  <a:pt x="3107596" y="292100"/>
                </a:lnTo>
                <a:lnTo>
                  <a:pt x="3074351" y="266700"/>
                </a:lnTo>
                <a:lnTo>
                  <a:pt x="3040204" y="241300"/>
                </a:lnTo>
                <a:lnTo>
                  <a:pt x="3005163" y="203200"/>
                </a:lnTo>
                <a:lnTo>
                  <a:pt x="2969233" y="177800"/>
                </a:lnTo>
                <a:lnTo>
                  <a:pt x="2932419" y="152400"/>
                </a:lnTo>
                <a:lnTo>
                  <a:pt x="2894730" y="114300"/>
                </a:lnTo>
                <a:lnTo>
                  <a:pt x="2856170" y="88900"/>
                </a:lnTo>
                <a:lnTo>
                  <a:pt x="2816745" y="63500"/>
                </a:lnTo>
                <a:lnTo>
                  <a:pt x="2776463" y="38100"/>
                </a:lnTo>
                <a:lnTo>
                  <a:pt x="2735328" y="12700"/>
                </a:lnTo>
                <a:lnTo>
                  <a:pt x="2693348" y="0"/>
                </a:lnTo>
                <a:close/>
              </a:path>
              <a:path w="3658870" h="3429000">
                <a:moveTo>
                  <a:pt x="570943" y="609600"/>
                </a:moveTo>
                <a:lnTo>
                  <a:pt x="513266" y="609600"/>
                </a:lnTo>
                <a:lnTo>
                  <a:pt x="585135" y="673100"/>
                </a:lnTo>
                <a:lnTo>
                  <a:pt x="570943" y="609600"/>
                </a:lnTo>
                <a:close/>
              </a:path>
            </a:pathLst>
          </a:custGeom>
          <a:solidFill>
            <a:srgbClr val="D9E0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42801" y="4956187"/>
            <a:ext cx="2535262" cy="13262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97271" y="5310474"/>
            <a:ext cx="2208123" cy="6086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95087" y="4985372"/>
            <a:ext cx="2427643" cy="121344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898129" y="3788011"/>
            <a:ext cx="8576310" cy="2030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800"/>
              </a:lnSpc>
            </a:pPr>
            <a:r>
              <a:rPr sz="2600" b="1" spc="5" dirty="0">
                <a:latin typeface="Calibri"/>
                <a:cs typeface="Calibri"/>
              </a:rPr>
              <a:t>Threat modeling </a:t>
            </a:r>
            <a:r>
              <a:rPr sz="2600" spc="5" dirty="0">
                <a:latin typeface="Calibri"/>
                <a:cs typeface="Calibri"/>
              </a:rPr>
              <a:t>is </a:t>
            </a:r>
            <a:r>
              <a:rPr sz="2600" spc="10" dirty="0">
                <a:latin typeface="Calibri"/>
                <a:cs typeface="Calibri"/>
              </a:rPr>
              <a:t>a </a:t>
            </a:r>
            <a:r>
              <a:rPr sz="2600" spc="5" dirty="0">
                <a:latin typeface="Calibri"/>
                <a:cs typeface="Calibri"/>
              </a:rPr>
              <a:t>process </a:t>
            </a:r>
            <a:r>
              <a:rPr sz="2600" spc="10" dirty="0">
                <a:latin typeface="Calibri"/>
                <a:cs typeface="Calibri"/>
              </a:rPr>
              <a:t>to understand </a:t>
            </a:r>
            <a:r>
              <a:rPr sz="2600" spc="5" dirty="0">
                <a:latin typeface="Calibri"/>
                <a:cs typeface="Calibri"/>
              </a:rPr>
              <a:t>(potential) security  threats </a:t>
            </a:r>
            <a:r>
              <a:rPr sz="2600" spc="10" dirty="0">
                <a:latin typeface="Calibri"/>
                <a:cs typeface="Calibri"/>
              </a:rPr>
              <a:t>to a system, determine </a:t>
            </a:r>
            <a:r>
              <a:rPr sz="2600" spc="5" dirty="0">
                <a:latin typeface="Calibri"/>
                <a:cs typeface="Calibri"/>
              </a:rPr>
              <a:t>risks </a:t>
            </a:r>
            <a:r>
              <a:rPr sz="2600" spc="10" dirty="0">
                <a:latin typeface="Calibri"/>
                <a:cs typeface="Calibri"/>
              </a:rPr>
              <a:t>from </a:t>
            </a:r>
            <a:r>
              <a:rPr sz="2600" spc="5" dirty="0">
                <a:latin typeface="Calibri"/>
                <a:cs typeface="Calibri"/>
              </a:rPr>
              <a:t>those threats, </a:t>
            </a:r>
            <a:r>
              <a:rPr sz="2600" spc="10" dirty="0">
                <a:latin typeface="Calibri"/>
                <a:cs typeface="Calibri"/>
              </a:rPr>
              <a:t>and  </a:t>
            </a:r>
            <a:r>
              <a:rPr sz="2600" spc="5" dirty="0">
                <a:latin typeface="Calibri"/>
                <a:cs typeface="Calibri"/>
              </a:rPr>
              <a:t>establish appropriate mitigations.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252095" algn="ctr">
              <a:lnSpc>
                <a:spcPct val="100000"/>
              </a:lnSpc>
            </a:pPr>
            <a:r>
              <a:rPr sz="2950" dirty="0">
                <a:solidFill>
                  <a:srgbClr val="FFFFFF"/>
                </a:solidFill>
                <a:latin typeface="Calibri"/>
                <a:cs typeface="Calibri"/>
              </a:rPr>
              <a:t>Diagramming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24015" y="6336982"/>
            <a:ext cx="2535262" cy="132628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23925" y="6491409"/>
            <a:ext cx="2135428" cy="10174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78168" y="6368034"/>
            <a:ext cx="2427655" cy="121344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692778" y="6581483"/>
            <a:ext cx="2005964" cy="819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88950">
              <a:lnSpc>
                <a:spcPts val="3170"/>
              </a:lnSpc>
            </a:pPr>
            <a:r>
              <a:rPr sz="2950" dirty="0">
                <a:solidFill>
                  <a:srgbClr val="FFFFFF"/>
                </a:solidFill>
                <a:latin typeface="Calibri"/>
                <a:cs typeface="Calibri"/>
              </a:rPr>
              <a:t>Threat  enumer</a:t>
            </a:r>
            <a:r>
              <a:rPr sz="2950" spc="-10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295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9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042801" y="7717776"/>
            <a:ext cx="2535262" cy="12230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33529" y="8081143"/>
            <a:ext cx="1744700" cy="60863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95087" y="7750682"/>
            <a:ext cx="2427643" cy="119011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512307" y="8113916"/>
            <a:ext cx="160020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dirty="0">
                <a:solidFill>
                  <a:srgbClr val="FFFFFF"/>
                </a:solidFill>
                <a:latin typeface="Calibri"/>
                <a:cs typeface="Calibri"/>
              </a:rPr>
              <a:t>Mi</a:t>
            </a:r>
            <a:r>
              <a:rPr sz="2950" spc="-1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295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950" spc="-10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295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9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61574" y="6336982"/>
            <a:ext cx="2535262" cy="132628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61409" y="6700349"/>
            <a:ext cx="1708340" cy="60863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711993" y="6368034"/>
            <a:ext cx="2427655" cy="121344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144509" y="6731254"/>
            <a:ext cx="156972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dirty="0">
                <a:solidFill>
                  <a:srgbClr val="FFFFFF"/>
                </a:solidFill>
                <a:latin typeface="Calibri"/>
                <a:cs typeface="Calibri"/>
              </a:rPr>
              <a:t>Valid</a:t>
            </a:r>
            <a:r>
              <a:rPr sz="2950" spc="-10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295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9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33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685">
              <a:lnSpc>
                <a:spcPct val="100000"/>
              </a:lnSpc>
            </a:pPr>
            <a:r>
              <a:rPr sz="4300" b="0" spc="5" dirty="0">
                <a:latin typeface="Calibri"/>
                <a:cs typeface="Calibri"/>
              </a:rPr>
              <a:t>Practice </a:t>
            </a:r>
            <a:r>
              <a:rPr sz="4300" b="0" spc="10" dirty="0">
                <a:latin typeface="Calibri"/>
                <a:cs typeface="Calibri"/>
              </a:rPr>
              <a:t>8: </a:t>
            </a:r>
            <a:r>
              <a:rPr sz="4300" b="0" spc="15" dirty="0">
                <a:latin typeface="Calibri"/>
                <a:cs typeface="Calibri"/>
              </a:rPr>
              <a:t>Use Approved</a:t>
            </a:r>
            <a:r>
              <a:rPr sz="4300" b="0" spc="-65" dirty="0">
                <a:latin typeface="Calibri"/>
                <a:cs typeface="Calibri"/>
              </a:rPr>
              <a:t> </a:t>
            </a:r>
            <a:r>
              <a:rPr sz="4300" b="0" spc="10" dirty="0">
                <a:latin typeface="Calibri"/>
                <a:cs typeface="Calibri"/>
              </a:rPr>
              <a:t>Tools</a:t>
            </a:r>
            <a:endParaRPr sz="43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78017" y="3435703"/>
            <a:ext cx="792479" cy="8104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41263" y="3473868"/>
            <a:ext cx="660400" cy="6886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41262" y="3473861"/>
            <a:ext cx="660400" cy="688975"/>
          </a:xfrm>
          <a:custGeom>
            <a:avLst/>
            <a:gdLst/>
            <a:ahLst/>
            <a:cxnLst/>
            <a:rect l="l" t="t" r="r" b="b"/>
            <a:pathLst>
              <a:path w="660400" h="688975">
                <a:moveTo>
                  <a:pt x="0" y="330199"/>
                </a:moveTo>
                <a:lnTo>
                  <a:pt x="165100" y="330199"/>
                </a:lnTo>
                <a:lnTo>
                  <a:pt x="165100" y="688702"/>
                </a:lnTo>
                <a:lnTo>
                  <a:pt x="495299" y="688702"/>
                </a:lnTo>
                <a:lnTo>
                  <a:pt x="495299" y="330199"/>
                </a:lnTo>
                <a:lnTo>
                  <a:pt x="660399" y="330199"/>
                </a:lnTo>
                <a:lnTo>
                  <a:pt x="330200" y="0"/>
                </a:lnTo>
                <a:lnTo>
                  <a:pt x="0" y="330199"/>
                </a:lnTo>
                <a:close/>
              </a:path>
            </a:pathLst>
          </a:custGeom>
          <a:ln w="10318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18310" y="4433797"/>
            <a:ext cx="9084310" cy="38182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010" indent="-194310">
              <a:lnSpc>
                <a:spcPct val="100000"/>
              </a:lnSpc>
              <a:buFont typeface="Arial"/>
              <a:buChar char="•"/>
              <a:tabLst>
                <a:tab pos="207645" algn="l"/>
              </a:tabLst>
            </a:pPr>
            <a:r>
              <a:rPr sz="2600" spc="-5" dirty="0">
                <a:latin typeface="Calibri"/>
                <a:cs typeface="Calibri"/>
              </a:rPr>
              <a:t>Speciﬁcation of approved </a:t>
            </a:r>
            <a:r>
              <a:rPr sz="2600" dirty="0">
                <a:latin typeface="Calibri"/>
                <a:cs typeface="Calibri"/>
              </a:rPr>
              <a:t>build </a:t>
            </a:r>
            <a:r>
              <a:rPr sz="2600" spc="-5" dirty="0">
                <a:latin typeface="Calibri"/>
                <a:cs typeface="Calibri"/>
              </a:rPr>
              <a:t>tools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options</a:t>
            </a:r>
            <a:endParaRPr sz="2600">
              <a:latin typeface="Calibri"/>
              <a:cs typeface="Calibri"/>
            </a:endParaRPr>
          </a:p>
          <a:p>
            <a:pPr marL="817244" lvl="1" indent="-309245">
              <a:lnSpc>
                <a:spcPct val="100000"/>
              </a:lnSpc>
              <a:spcBef>
                <a:spcPts val="165"/>
              </a:spcBef>
              <a:buFont typeface="Arial"/>
              <a:buChar char="–"/>
              <a:tabLst>
                <a:tab pos="817244" algn="l"/>
                <a:tab pos="817880" algn="l"/>
              </a:tabLst>
            </a:pPr>
            <a:r>
              <a:rPr sz="2150" spc="5" dirty="0">
                <a:latin typeface="Calibri"/>
                <a:cs typeface="Calibri"/>
              </a:rPr>
              <a:t>Compilers and code</a:t>
            </a:r>
            <a:r>
              <a:rPr sz="2150" spc="-45" dirty="0">
                <a:latin typeface="Calibri"/>
                <a:cs typeface="Calibri"/>
              </a:rPr>
              <a:t> </a:t>
            </a:r>
            <a:r>
              <a:rPr sz="2150" spc="5" dirty="0">
                <a:latin typeface="Calibri"/>
                <a:cs typeface="Calibri"/>
              </a:rPr>
              <a:t>generators</a:t>
            </a:r>
            <a:endParaRPr sz="2150">
              <a:latin typeface="Calibri"/>
              <a:cs typeface="Calibri"/>
            </a:endParaRPr>
          </a:p>
          <a:p>
            <a:pPr marL="817244" lvl="1" indent="-309245">
              <a:lnSpc>
                <a:spcPct val="100000"/>
              </a:lnSpc>
              <a:spcBef>
                <a:spcPts val="345"/>
              </a:spcBef>
              <a:buFont typeface="Arial"/>
              <a:buChar char="–"/>
              <a:tabLst>
                <a:tab pos="817244" algn="l"/>
                <a:tab pos="817880" algn="l"/>
              </a:tabLst>
            </a:pPr>
            <a:r>
              <a:rPr sz="2150" dirty="0">
                <a:latin typeface="Calibri"/>
                <a:cs typeface="Calibri"/>
              </a:rPr>
              <a:t>Static</a:t>
            </a:r>
            <a:r>
              <a:rPr sz="2150" spc="-75" dirty="0">
                <a:latin typeface="Calibri"/>
                <a:cs typeface="Calibri"/>
              </a:rPr>
              <a:t> </a:t>
            </a:r>
            <a:r>
              <a:rPr sz="2150" spc="5" dirty="0">
                <a:latin typeface="Calibri"/>
                <a:cs typeface="Calibri"/>
              </a:rPr>
              <a:t>analysis</a:t>
            </a:r>
            <a:endParaRPr sz="2150">
              <a:latin typeface="Calibri"/>
              <a:cs typeface="Calibri"/>
            </a:endParaRPr>
          </a:p>
          <a:p>
            <a:pPr marL="817244" lvl="1" indent="-309245">
              <a:lnSpc>
                <a:spcPct val="100000"/>
              </a:lnSpc>
              <a:spcBef>
                <a:spcPts val="235"/>
              </a:spcBef>
              <a:buFont typeface="Arial"/>
              <a:buChar char="–"/>
              <a:tabLst>
                <a:tab pos="817244" algn="l"/>
                <a:tab pos="817880" algn="l"/>
              </a:tabLst>
            </a:pPr>
            <a:r>
              <a:rPr sz="2150" dirty="0">
                <a:latin typeface="Calibri"/>
                <a:cs typeface="Calibri"/>
              </a:rPr>
              <a:t>Debuggers</a:t>
            </a:r>
            <a:endParaRPr sz="2150">
              <a:latin typeface="Calibri"/>
              <a:cs typeface="Calibri"/>
            </a:endParaRPr>
          </a:p>
          <a:p>
            <a:pPr marL="817244" lvl="1" indent="-309245">
              <a:lnSpc>
                <a:spcPct val="100000"/>
              </a:lnSpc>
              <a:spcBef>
                <a:spcPts val="345"/>
              </a:spcBef>
              <a:buFont typeface="Arial"/>
              <a:buChar char="–"/>
              <a:tabLst>
                <a:tab pos="817244" algn="l"/>
                <a:tab pos="817880" algn="l"/>
              </a:tabLst>
            </a:pPr>
            <a:r>
              <a:rPr sz="2150" spc="5" dirty="0">
                <a:latin typeface="Calibri"/>
                <a:cs typeface="Calibri"/>
              </a:rPr>
              <a:t>Dynamic</a:t>
            </a:r>
            <a:r>
              <a:rPr sz="2150" spc="-65" dirty="0">
                <a:latin typeface="Calibri"/>
                <a:cs typeface="Calibri"/>
              </a:rPr>
              <a:t> </a:t>
            </a:r>
            <a:r>
              <a:rPr sz="2150" spc="5" dirty="0">
                <a:latin typeface="Calibri"/>
                <a:cs typeface="Calibri"/>
              </a:rPr>
              <a:t>analysis</a:t>
            </a:r>
            <a:endParaRPr sz="2150">
              <a:latin typeface="Calibri"/>
              <a:cs typeface="Calibri"/>
            </a:endParaRPr>
          </a:p>
          <a:p>
            <a:pPr marL="817244" lvl="1" indent="-309245">
              <a:lnSpc>
                <a:spcPct val="100000"/>
              </a:lnSpc>
              <a:spcBef>
                <a:spcPts val="235"/>
              </a:spcBef>
              <a:buFont typeface="Arial"/>
              <a:buChar char="–"/>
              <a:tabLst>
                <a:tab pos="817244" algn="l"/>
                <a:tab pos="817880" algn="l"/>
              </a:tabLst>
            </a:pPr>
            <a:r>
              <a:rPr sz="2150" spc="5" dirty="0">
                <a:latin typeface="Calibri"/>
                <a:cs typeface="Calibri"/>
              </a:rPr>
              <a:t>Test</a:t>
            </a:r>
            <a:r>
              <a:rPr sz="2150" spc="-90" dirty="0">
                <a:latin typeface="Calibri"/>
                <a:cs typeface="Calibri"/>
              </a:rPr>
              <a:t> </a:t>
            </a:r>
            <a:r>
              <a:rPr sz="2150" spc="5" dirty="0">
                <a:latin typeface="Calibri"/>
                <a:cs typeface="Calibri"/>
              </a:rPr>
              <a:t>veriﬁcation</a:t>
            </a:r>
            <a:endParaRPr sz="2150">
              <a:latin typeface="Calibri"/>
              <a:cs typeface="Calibri"/>
            </a:endParaRPr>
          </a:p>
          <a:p>
            <a:pPr marL="817244" lvl="1" indent="-309245">
              <a:lnSpc>
                <a:spcPct val="100000"/>
              </a:lnSpc>
              <a:spcBef>
                <a:spcPts val="235"/>
              </a:spcBef>
              <a:buFont typeface="Arial"/>
              <a:buChar char="–"/>
              <a:tabLst>
                <a:tab pos="817244" algn="l"/>
                <a:tab pos="817880" algn="l"/>
              </a:tabLst>
            </a:pPr>
            <a:r>
              <a:rPr sz="2150" spc="5" dirty="0">
                <a:latin typeface="Calibri"/>
                <a:cs typeface="Calibri"/>
              </a:rPr>
              <a:t>IDE</a:t>
            </a:r>
            <a:endParaRPr sz="2150">
              <a:latin typeface="Calibri"/>
              <a:cs typeface="Calibri"/>
            </a:endParaRPr>
          </a:p>
          <a:p>
            <a:pPr marL="207010" indent="-19431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07645" algn="l"/>
              </a:tabLst>
            </a:pPr>
            <a:r>
              <a:rPr sz="2600" dirty="0">
                <a:latin typeface="Calibri"/>
                <a:cs typeface="Calibri"/>
              </a:rPr>
              <a:t>Decide </a:t>
            </a:r>
            <a:r>
              <a:rPr sz="2600" spc="-5" dirty="0">
                <a:latin typeface="Calibri"/>
                <a:cs typeface="Calibri"/>
              </a:rPr>
              <a:t>on </a:t>
            </a:r>
            <a:r>
              <a:rPr sz="2600" spc="-15" dirty="0">
                <a:latin typeface="Calibri"/>
                <a:cs typeface="Calibri"/>
              </a:rPr>
              <a:t>settings </a:t>
            </a:r>
            <a:r>
              <a:rPr sz="2600" dirty="0">
                <a:latin typeface="Calibri"/>
                <a:cs typeface="Calibri"/>
              </a:rPr>
              <a:t>and ensure </a:t>
            </a:r>
            <a:r>
              <a:rPr sz="2600" spc="-15" dirty="0">
                <a:latin typeface="Calibri"/>
                <a:cs typeface="Calibri"/>
              </a:rPr>
              <a:t>settings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correct</a:t>
            </a:r>
            <a:endParaRPr sz="2600">
              <a:latin typeface="Calibri"/>
              <a:cs typeface="Calibri"/>
            </a:endParaRPr>
          </a:p>
          <a:p>
            <a:pPr marL="207010" indent="-194310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207645" algn="l"/>
              </a:tabLst>
            </a:pPr>
            <a:r>
              <a:rPr sz="2600" dirty="0">
                <a:latin typeface="Calibri"/>
                <a:cs typeface="Calibri"/>
              </a:rPr>
              <a:t>Security isn’t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static</a:t>
            </a:r>
            <a:endParaRPr sz="2600">
              <a:latin typeface="Calibri"/>
              <a:cs typeface="Calibri"/>
            </a:endParaRPr>
          </a:p>
          <a:p>
            <a:pPr marL="817244" lvl="1" indent="-309245">
              <a:lnSpc>
                <a:spcPct val="100000"/>
              </a:lnSpc>
              <a:spcBef>
                <a:spcPts val="195"/>
              </a:spcBef>
              <a:buFont typeface="Arial"/>
              <a:buChar char="–"/>
              <a:tabLst>
                <a:tab pos="817244" algn="l"/>
                <a:tab pos="817880" algn="l"/>
              </a:tabLst>
            </a:pPr>
            <a:r>
              <a:rPr sz="2150" spc="5" dirty="0">
                <a:latin typeface="Calibri"/>
                <a:cs typeface="Calibri"/>
              </a:rPr>
              <a:t>Update your tools because they change with dynamic threat</a:t>
            </a:r>
            <a:r>
              <a:rPr sz="2150" spc="25" dirty="0">
                <a:latin typeface="Calibri"/>
                <a:cs typeface="Calibri"/>
              </a:rPr>
              <a:t> </a:t>
            </a:r>
            <a:r>
              <a:rPr sz="2150" spc="5" dirty="0">
                <a:latin typeface="Calibri"/>
                <a:cs typeface="Calibri"/>
              </a:rPr>
              <a:t>environment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35100" y="2769292"/>
            <a:ext cx="1615211" cy="7474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027570" y="3041509"/>
            <a:ext cx="43370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71139" y="2769292"/>
            <a:ext cx="1657007" cy="7474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47586" y="3041509"/>
            <a:ext cx="73342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39971" y="2769292"/>
            <a:ext cx="1657007" cy="7474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02238" y="3041509"/>
            <a:ext cx="36385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08802" y="2769292"/>
            <a:ext cx="1657007" cy="7474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935584" y="3041509"/>
            <a:ext cx="83693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Implemen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tati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77621" y="2769292"/>
            <a:ext cx="1657007" cy="7474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420844" y="3041509"/>
            <a:ext cx="60579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Veriﬁc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246453" y="2769292"/>
            <a:ext cx="1657007" cy="7474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886558" y="3041509"/>
            <a:ext cx="41402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24288" y="2769292"/>
            <a:ext cx="1615211" cy="7474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209117" y="3041509"/>
            <a:ext cx="508634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400554" y="4830038"/>
            <a:ext cx="2838945" cy="20649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718310" y="8586898"/>
            <a:ext cx="737108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5" dirty="0">
                <a:solidFill>
                  <a:srgbClr val="7F7F7F"/>
                </a:solidFill>
                <a:latin typeface="Calibri"/>
                <a:cs typeface="Calibri"/>
                <a:hlinkClick r:id="rId17"/>
              </a:rPr>
              <a:t>http://www.ultraedit.com/support/tutorials_power_tips/uestudio/integrated_debugger.html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34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61026" y="1536568"/>
            <a:ext cx="9412605" cy="7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650" b="0" spc="-10" dirty="0">
                <a:latin typeface="Calibri"/>
                <a:cs typeface="Calibri"/>
              </a:rPr>
              <a:t>Practice </a:t>
            </a:r>
            <a:r>
              <a:rPr sz="4650" b="0" spc="-5" dirty="0">
                <a:latin typeface="Calibri"/>
                <a:cs typeface="Calibri"/>
              </a:rPr>
              <a:t>9: Deprecate Unsafe</a:t>
            </a:r>
            <a:r>
              <a:rPr sz="4650" b="0" spc="-45" dirty="0">
                <a:latin typeface="Calibri"/>
                <a:cs typeface="Calibri"/>
              </a:rPr>
              <a:t> </a:t>
            </a:r>
            <a:r>
              <a:rPr sz="4650" b="0" spc="-10" dirty="0">
                <a:latin typeface="Calibri"/>
                <a:cs typeface="Calibri"/>
              </a:rPr>
              <a:t>Functions</a:t>
            </a:r>
            <a:endParaRPr sz="46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72061" y="3392392"/>
            <a:ext cx="849256" cy="8685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39841" y="3433292"/>
            <a:ext cx="707707" cy="7380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39841" y="3433298"/>
            <a:ext cx="708025" cy="738505"/>
          </a:xfrm>
          <a:custGeom>
            <a:avLst/>
            <a:gdLst/>
            <a:ahLst/>
            <a:cxnLst/>
            <a:rect l="l" t="t" r="r" b="b"/>
            <a:pathLst>
              <a:path w="708025" h="738504">
                <a:moveTo>
                  <a:pt x="0" y="353868"/>
                </a:moveTo>
                <a:lnTo>
                  <a:pt x="176928" y="353868"/>
                </a:lnTo>
                <a:lnTo>
                  <a:pt x="176928" y="738067"/>
                </a:lnTo>
                <a:lnTo>
                  <a:pt x="530785" y="738067"/>
                </a:lnTo>
                <a:lnTo>
                  <a:pt x="530785" y="353868"/>
                </a:lnTo>
                <a:lnTo>
                  <a:pt x="707713" y="353868"/>
                </a:lnTo>
                <a:lnTo>
                  <a:pt x="353857" y="0"/>
                </a:lnTo>
                <a:lnTo>
                  <a:pt x="0" y="353868"/>
                </a:lnTo>
                <a:close/>
              </a:path>
            </a:pathLst>
          </a:custGeom>
          <a:ln w="11058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03711" y="4502045"/>
            <a:ext cx="9263380" cy="3831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075" indent="-206375">
              <a:lnSpc>
                <a:spcPct val="100000"/>
              </a:lnSpc>
              <a:buFont typeface="Arial"/>
              <a:buChar char="•"/>
              <a:tabLst>
                <a:tab pos="220979" algn="l"/>
              </a:tabLst>
            </a:pPr>
            <a:r>
              <a:rPr sz="2750" spc="15" dirty="0">
                <a:latin typeface="Calibri"/>
                <a:cs typeface="Calibri"/>
              </a:rPr>
              <a:t>Unsafe</a:t>
            </a:r>
            <a:r>
              <a:rPr sz="2750" spc="-65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functions</a:t>
            </a:r>
            <a:endParaRPr sz="2750">
              <a:latin typeface="Calibri"/>
              <a:cs typeface="Calibri"/>
            </a:endParaRPr>
          </a:p>
          <a:p>
            <a:pPr marL="542925">
              <a:lnSpc>
                <a:spcPct val="100000"/>
              </a:lnSpc>
              <a:spcBef>
                <a:spcPts val="620"/>
              </a:spcBef>
            </a:pPr>
            <a:r>
              <a:rPr sz="2750" spc="20" dirty="0">
                <a:latin typeface="Arial"/>
                <a:cs typeface="Arial"/>
              </a:rPr>
              <a:t>–</a:t>
            </a:r>
            <a:r>
              <a:rPr sz="2750" spc="210" dirty="0">
                <a:latin typeface="Arial"/>
                <a:cs typeface="Arial"/>
              </a:rPr>
              <a:t> </a:t>
            </a:r>
            <a:r>
              <a:rPr sz="2750" spc="5" dirty="0">
                <a:latin typeface="Calibri"/>
                <a:cs typeface="Calibri"/>
                <a:hlinkClick r:id="rId11"/>
              </a:rPr>
              <a:t>http://msdn.microsoft.com/enLus/library/bb288454.aspx</a:t>
            </a:r>
            <a:endParaRPr sz="2750">
              <a:latin typeface="Calibri"/>
              <a:cs typeface="Calibri"/>
            </a:endParaRPr>
          </a:p>
          <a:p>
            <a:pPr marL="220345" indent="-207645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20979" algn="l"/>
              </a:tabLst>
            </a:pPr>
            <a:r>
              <a:rPr sz="2750" spc="15" dirty="0">
                <a:latin typeface="Calibri"/>
                <a:cs typeface="Calibri"/>
              </a:rPr>
              <a:t>Banned</a:t>
            </a:r>
            <a:r>
              <a:rPr sz="2750" spc="-60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API’s</a:t>
            </a:r>
            <a:endParaRPr sz="2750">
              <a:latin typeface="Calibri"/>
              <a:cs typeface="Calibri"/>
            </a:endParaRPr>
          </a:p>
          <a:p>
            <a:pPr marL="220345" indent="-20764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20979" algn="l"/>
              </a:tabLst>
            </a:pPr>
            <a:r>
              <a:rPr sz="2750" spc="15" dirty="0">
                <a:latin typeface="Calibri"/>
                <a:cs typeface="Calibri"/>
              </a:rPr>
              <a:t>Unsafe managed</a:t>
            </a:r>
            <a:r>
              <a:rPr sz="2750" spc="-55" dirty="0">
                <a:latin typeface="Calibri"/>
                <a:cs typeface="Calibri"/>
              </a:rPr>
              <a:t> </a:t>
            </a:r>
            <a:r>
              <a:rPr sz="2750" spc="15" dirty="0">
                <a:latin typeface="Calibri"/>
                <a:cs typeface="Calibri"/>
              </a:rPr>
              <a:t>code</a:t>
            </a:r>
            <a:endParaRPr sz="27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4150">
              <a:latin typeface="Times New Roman"/>
              <a:cs typeface="Times New Roman"/>
            </a:endParaRPr>
          </a:p>
          <a:p>
            <a:pPr marL="219075" marR="5080" indent="-206375">
              <a:lnSpc>
                <a:spcPct val="100699"/>
              </a:lnSpc>
              <a:buFont typeface="Arial"/>
              <a:buChar char="•"/>
              <a:tabLst>
                <a:tab pos="220979" algn="l"/>
              </a:tabLst>
            </a:pPr>
            <a:r>
              <a:rPr sz="2750" spc="10" dirty="0">
                <a:latin typeface="Calibri"/>
                <a:cs typeface="Calibri"/>
              </a:rPr>
              <a:t>Best case, </a:t>
            </a:r>
            <a:r>
              <a:rPr sz="2750" spc="15" dirty="0">
                <a:latin typeface="Calibri"/>
                <a:cs typeface="Calibri"/>
              </a:rPr>
              <a:t>the use </a:t>
            </a:r>
            <a:r>
              <a:rPr sz="2750" spc="10" dirty="0">
                <a:latin typeface="Calibri"/>
                <a:cs typeface="Calibri"/>
              </a:rPr>
              <a:t>of </a:t>
            </a:r>
            <a:r>
              <a:rPr sz="2750" spc="15" dirty="0">
                <a:latin typeface="Calibri"/>
                <a:cs typeface="Calibri"/>
              </a:rPr>
              <a:t>these unsafe </a:t>
            </a:r>
            <a:r>
              <a:rPr sz="2750" spc="10" dirty="0">
                <a:latin typeface="Calibri"/>
                <a:cs typeface="Calibri"/>
              </a:rPr>
              <a:t>functions will </a:t>
            </a:r>
            <a:r>
              <a:rPr sz="2750" spc="15" dirty="0">
                <a:latin typeface="Calibri"/>
                <a:cs typeface="Calibri"/>
              </a:rPr>
              <a:t>be caught by</a:t>
            </a:r>
            <a:r>
              <a:rPr sz="2750" spc="-55" dirty="0">
                <a:latin typeface="Calibri"/>
                <a:cs typeface="Calibri"/>
              </a:rPr>
              <a:t> </a:t>
            </a:r>
            <a:r>
              <a:rPr sz="2750" spc="15" dirty="0">
                <a:latin typeface="Calibri"/>
                <a:cs typeface="Calibri"/>
              </a:rPr>
              <a:t>a  </a:t>
            </a:r>
            <a:r>
              <a:rPr sz="2750" spc="5" dirty="0">
                <a:latin typeface="Calibri"/>
                <a:cs typeface="Calibri"/>
              </a:rPr>
              <a:t>static </a:t>
            </a:r>
            <a:r>
              <a:rPr sz="2750" spc="10" dirty="0">
                <a:latin typeface="Calibri"/>
                <a:cs typeface="Calibri"/>
              </a:rPr>
              <a:t>analysis tool or </a:t>
            </a:r>
            <a:r>
              <a:rPr sz="2750" spc="15" dirty="0">
                <a:latin typeface="Calibri"/>
                <a:cs typeface="Calibri"/>
              </a:rPr>
              <a:t>compiler warnings </a:t>
            </a:r>
            <a:r>
              <a:rPr sz="2750" spc="25" dirty="0">
                <a:latin typeface="Calibri"/>
                <a:cs typeface="Calibri"/>
              </a:rPr>
              <a:t>… </a:t>
            </a:r>
            <a:r>
              <a:rPr sz="2750" spc="15" dirty="0">
                <a:latin typeface="Calibri"/>
                <a:cs typeface="Calibri"/>
              </a:rPr>
              <a:t>but learn them and  avoid them,</a:t>
            </a:r>
            <a:r>
              <a:rPr sz="2750" spc="-80" dirty="0">
                <a:latin typeface="Calibri"/>
                <a:cs typeface="Calibri"/>
              </a:rPr>
              <a:t> </a:t>
            </a:r>
            <a:r>
              <a:rPr sz="2750" spc="15" dirty="0">
                <a:latin typeface="Calibri"/>
                <a:cs typeface="Calibri"/>
              </a:rPr>
              <a:t>anyway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3600" y="2678225"/>
            <a:ext cx="1678158" cy="801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46665" y="2965894"/>
            <a:ext cx="462915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42591" y="2678225"/>
            <a:ext cx="1775714" cy="8010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754084" y="2965894"/>
            <a:ext cx="784225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09492" y="2678225"/>
            <a:ext cx="1775714" cy="8010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420112" y="2965894"/>
            <a:ext cx="387985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76392" y="2678225"/>
            <a:ext cx="1775714" cy="8010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634661" y="2965894"/>
            <a:ext cx="894715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643281" y="2678225"/>
            <a:ext cx="1775714" cy="8010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226339" y="2965894"/>
            <a:ext cx="647065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Veriﬁcation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110181" y="2678225"/>
            <a:ext cx="1775713" cy="8010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797056" y="2965894"/>
            <a:ext cx="441959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586734" y="2678225"/>
            <a:ext cx="1678165" cy="8010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214374" y="2965894"/>
            <a:ext cx="542925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35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16039" y="1646239"/>
            <a:ext cx="8330565" cy="718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50" b="0" dirty="0">
                <a:latin typeface="Calibri"/>
                <a:cs typeface="Calibri"/>
              </a:rPr>
              <a:t>Practice </a:t>
            </a:r>
            <a:r>
              <a:rPr sz="4550" b="0" spc="5" dirty="0">
                <a:latin typeface="Calibri"/>
                <a:cs typeface="Calibri"/>
              </a:rPr>
              <a:t>10: Perform </a:t>
            </a:r>
            <a:r>
              <a:rPr sz="4550" b="0" dirty="0">
                <a:latin typeface="Calibri"/>
                <a:cs typeface="Calibri"/>
              </a:rPr>
              <a:t>Static </a:t>
            </a:r>
            <a:r>
              <a:rPr sz="4550" b="0" spc="5" dirty="0">
                <a:latin typeface="Calibri"/>
                <a:cs typeface="Calibri"/>
              </a:rPr>
              <a:t>Analysis</a:t>
            </a:r>
            <a:endParaRPr sz="45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55881" y="3470094"/>
            <a:ext cx="836108" cy="8553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22607" y="3510381"/>
            <a:ext cx="696760" cy="7268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22607" y="3510372"/>
            <a:ext cx="697230" cy="727075"/>
          </a:xfrm>
          <a:custGeom>
            <a:avLst/>
            <a:gdLst/>
            <a:ahLst/>
            <a:cxnLst/>
            <a:rect l="l" t="t" r="r" b="b"/>
            <a:pathLst>
              <a:path w="697229" h="727075">
                <a:moveTo>
                  <a:pt x="0" y="348480"/>
                </a:moveTo>
                <a:lnTo>
                  <a:pt x="174189" y="348480"/>
                </a:lnTo>
                <a:lnTo>
                  <a:pt x="174189" y="726830"/>
                </a:lnTo>
                <a:lnTo>
                  <a:pt x="522567" y="726830"/>
                </a:lnTo>
                <a:lnTo>
                  <a:pt x="522567" y="348480"/>
                </a:lnTo>
                <a:lnTo>
                  <a:pt x="696756" y="348480"/>
                </a:lnTo>
                <a:lnTo>
                  <a:pt x="348378" y="0"/>
                </a:lnTo>
                <a:lnTo>
                  <a:pt x="0" y="348480"/>
                </a:lnTo>
                <a:close/>
              </a:path>
            </a:pathLst>
          </a:custGeom>
          <a:ln w="10888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42059" y="4174204"/>
            <a:ext cx="9428480" cy="4620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0" indent="-203200">
              <a:lnSpc>
                <a:spcPct val="100000"/>
              </a:lnSpc>
              <a:buFont typeface="Arial"/>
              <a:buChar char="•"/>
              <a:tabLst>
                <a:tab pos="217804" algn="l"/>
              </a:tabLst>
            </a:pPr>
            <a:r>
              <a:rPr sz="2750" spc="-5" dirty="0">
                <a:latin typeface="Calibri"/>
                <a:cs typeface="Calibri"/>
              </a:rPr>
              <a:t>“Code review with a</a:t>
            </a:r>
            <a:r>
              <a:rPr sz="2750" spc="-90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tool”</a:t>
            </a:r>
            <a:endParaRPr sz="2750">
              <a:latin typeface="Calibri"/>
              <a:cs typeface="Calibri"/>
            </a:endParaRPr>
          </a:p>
          <a:p>
            <a:pPr marL="215900" marR="5080" indent="-203200">
              <a:lnSpc>
                <a:spcPct val="90400"/>
              </a:lnSpc>
              <a:spcBef>
                <a:spcPts val="530"/>
              </a:spcBef>
              <a:buFont typeface="Arial"/>
              <a:buChar char="•"/>
              <a:tabLst>
                <a:tab pos="217804" algn="l"/>
              </a:tabLst>
            </a:pPr>
            <a:r>
              <a:rPr sz="2750" spc="-5" dirty="0">
                <a:latin typeface="Calibri"/>
                <a:cs typeface="Calibri"/>
              </a:rPr>
              <a:t>Search through code to detect </a:t>
            </a:r>
            <a:r>
              <a:rPr sz="2750" spc="-5" dirty="0">
                <a:solidFill>
                  <a:srgbClr val="C0504D"/>
                </a:solidFill>
                <a:latin typeface="Calibri"/>
                <a:cs typeface="Calibri"/>
              </a:rPr>
              <a:t>bug </a:t>
            </a:r>
            <a:r>
              <a:rPr sz="2750" spc="-20" dirty="0">
                <a:solidFill>
                  <a:srgbClr val="C0504D"/>
                </a:solidFill>
                <a:latin typeface="Calibri"/>
                <a:cs typeface="Calibri"/>
              </a:rPr>
              <a:t>patterns </a:t>
            </a:r>
            <a:r>
              <a:rPr sz="2750" spc="-10" dirty="0">
                <a:latin typeface="Calibri"/>
                <a:cs typeface="Calibri"/>
              </a:rPr>
              <a:t>(error prone </a:t>
            </a:r>
            <a:r>
              <a:rPr sz="2750" spc="-5" dirty="0">
                <a:latin typeface="Calibri"/>
                <a:cs typeface="Calibri"/>
              </a:rPr>
              <a:t>coding  practices that arise from the use </a:t>
            </a:r>
            <a:r>
              <a:rPr sz="2750" spc="-10" dirty="0">
                <a:latin typeface="Calibri"/>
                <a:cs typeface="Calibri"/>
              </a:rPr>
              <a:t>of </a:t>
            </a:r>
            <a:r>
              <a:rPr sz="2750" spc="-5" dirty="0">
                <a:latin typeface="Calibri"/>
                <a:cs typeface="Calibri"/>
              </a:rPr>
              <a:t>erroneous design </a:t>
            </a:r>
            <a:r>
              <a:rPr sz="2750" spc="-15" dirty="0">
                <a:latin typeface="Calibri"/>
                <a:cs typeface="Calibri"/>
              </a:rPr>
              <a:t>patterns,  </a:t>
            </a:r>
            <a:r>
              <a:rPr sz="2750" spc="-5" dirty="0">
                <a:latin typeface="Calibri"/>
                <a:cs typeface="Calibri"/>
              </a:rPr>
              <a:t>misunderstanding </a:t>
            </a:r>
            <a:r>
              <a:rPr sz="2750" spc="-10" dirty="0">
                <a:latin typeface="Calibri"/>
                <a:cs typeface="Calibri"/>
              </a:rPr>
              <a:t>of </a:t>
            </a:r>
            <a:r>
              <a:rPr sz="2750" spc="-5" dirty="0">
                <a:latin typeface="Calibri"/>
                <a:cs typeface="Calibri"/>
              </a:rPr>
              <a:t>language semantics, </a:t>
            </a:r>
            <a:r>
              <a:rPr sz="2750" spc="-10" dirty="0">
                <a:latin typeface="Calibri"/>
                <a:cs typeface="Calibri"/>
              </a:rPr>
              <a:t>or </a:t>
            </a:r>
            <a:r>
              <a:rPr sz="2750" spc="-5" dirty="0">
                <a:latin typeface="Calibri"/>
                <a:cs typeface="Calibri"/>
              </a:rPr>
              <a:t>simple and </a:t>
            </a:r>
            <a:r>
              <a:rPr sz="2750" spc="-10" dirty="0">
                <a:latin typeface="Calibri"/>
                <a:cs typeface="Calibri"/>
              </a:rPr>
              <a:t>common  </a:t>
            </a:r>
            <a:r>
              <a:rPr sz="2750" spc="-5" dirty="0">
                <a:latin typeface="Calibri"/>
                <a:cs typeface="Calibri"/>
              </a:rPr>
              <a:t>mistakes).</a:t>
            </a:r>
            <a:endParaRPr sz="2750">
              <a:latin typeface="Calibri"/>
              <a:cs typeface="Calibri"/>
            </a:endParaRPr>
          </a:p>
          <a:p>
            <a:pPr marL="217170" indent="-204470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217804" algn="l"/>
              </a:tabLst>
            </a:pPr>
            <a:r>
              <a:rPr sz="2750" spc="-5" dirty="0">
                <a:latin typeface="Calibri"/>
                <a:cs typeface="Calibri"/>
              </a:rPr>
              <a:t>Increasingly being used to </a:t>
            </a:r>
            <a:r>
              <a:rPr sz="2750" spc="-10" dirty="0">
                <a:latin typeface="Calibri"/>
                <a:cs typeface="Calibri"/>
              </a:rPr>
              <a:t>identify </a:t>
            </a:r>
            <a:r>
              <a:rPr sz="2750" spc="-5" dirty="0">
                <a:latin typeface="Calibri"/>
                <a:cs typeface="Calibri"/>
              </a:rPr>
              <a:t>security</a:t>
            </a:r>
            <a:r>
              <a:rPr sz="2750" spc="15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vulnerabilities</a:t>
            </a:r>
            <a:endParaRPr sz="2750">
              <a:latin typeface="Calibri"/>
              <a:cs typeface="Calibri"/>
            </a:endParaRPr>
          </a:p>
          <a:p>
            <a:pPr marL="217170" indent="-204470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217804" algn="l"/>
              </a:tabLst>
            </a:pPr>
            <a:r>
              <a:rPr sz="2750" spc="-5" dirty="0">
                <a:latin typeface="Calibri"/>
                <a:cs typeface="Calibri"/>
              </a:rPr>
              <a:t>Faster than manual code review; can be done more</a:t>
            </a:r>
            <a:r>
              <a:rPr sz="2750" spc="-45" dirty="0">
                <a:latin typeface="Calibri"/>
                <a:cs typeface="Calibri"/>
              </a:rPr>
              <a:t> </a:t>
            </a:r>
            <a:r>
              <a:rPr sz="2750" spc="-20" dirty="0">
                <a:latin typeface="Calibri"/>
                <a:cs typeface="Calibri"/>
              </a:rPr>
              <a:t>often</a:t>
            </a:r>
            <a:endParaRPr sz="2750">
              <a:latin typeface="Calibri"/>
              <a:cs typeface="Calibri"/>
            </a:endParaRPr>
          </a:p>
          <a:p>
            <a:pPr marL="854075" marR="131445" indent="-319405">
              <a:lnSpc>
                <a:spcPts val="3000"/>
              </a:lnSpc>
              <a:spcBef>
                <a:spcPts val="595"/>
              </a:spcBef>
            </a:pPr>
            <a:r>
              <a:rPr sz="2750" spc="-5" dirty="0">
                <a:latin typeface="Arial"/>
                <a:cs typeface="Arial"/>
              </a:rPr>
              <a:t>– </a:t>
            </a:r>
            <a:r>
              <a:rPr sz="2750" spc="-10" dirty="0">
                <a:latin typeface="Calibri"/>
                <a:cs typeface="Calibri"/>
              </a:rPr>
              <a:t>Sometimes </a:t>
            </a:r>
            <a:r>
              <a:rPr sz="2750" spc="-5" dirty="0">
                <a:latin typeface="Calibri"/>
                <a:cs typeface="Calibri"/>
              </a:rPr>
              <a:t>part </a:t>
            </a:r>
            <a:r>
              <a:rPr sz="2750" spc="-10" dirty="0">
                <a:latin typeface="Calibri"/>
                <a:cs typeface="Calibri"/>
              </a:rPr>
              <a:t>of </a:t>
            </a:r>
            <a:r>
              <a:rPr sz="2750" spc="-5" dirty="0">
                <a:latin typeface="Calibri"/>
                <a:cs typeface="Calibri"/>
              </a:rPr>
              <a:t>a quality gate before checking in code to  the code</a:t>
            </a:r>
            <a:r>
              <a:rPr sz="2750" spc="-90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base.</a:t>
            </a:r>
            <a:endParaRPr sz="2750">
              <a:latin typeface="Calibri"/>
              <a:cs typeface="Calibri"/>
            </a:endParaRPr>
          </a:p>
          <a:p>
            <a:pPr marL="215900" marR="76200" indent="-203200">
              <a:lnSpc>
                <a:spcPts val="3000"/>
              </a:lnSpc>
              <a:spcBef>
                <a:spcPts val="630"/>
              </a:spcBef>
              <a:buFont typeface="Arial"/>
              <a:buChar char="•"/>
              <a:tabLst>
                <a:tab pos="217804" algn="l"/>
              </a:tabLst>
            </a:pPr>
            <a:r>
              <a:rPr sz="2750" spc="-5" dirty="0">
                <a:latin typeface="Calibri"/>
                <a:cs typeface="Calibri"/>
              </a:rPr>
              <a:t>Don’t require the </a:t>
            </a:r>
            <a:r>
              <a:rPr sz="2750" spc="-10" dirty="0">
                <a:latin typeface="Calibri"/>
                <a:cs typeface="Calibri"/>
              </a:rPr>
              <a:t>tool </a:t>
            </a:r>
            <a:r>
              <a:rPr sz="2750" spc="-5" dirty="0">
                <a:latin typeface="Calibri"/>
                <a:cs typeface="Calibri"/>
              </a:rPr>
              <a:t>operator to have a high degree </a:t>
            </a:r>
            <a:r>
              <a:rPr sz="2750" spc="-10" dirty="0">
                <a:latin typeface="Calibri"/>
                <a:cs typeface="Calibri"/>
              </a:rPr>
              <a:t>of </a:t>
            </a:r>
            <a:r>
              <a:rPr sz="2750" spc="-5" dirty="0">
                <a:latin typeface="Calibri"/>
                <a:cs typeface="Calibri"/>
              </a:rPr>
              <a:t>security  </a:t>
            </a:r>
            <a:r>
              <a:rPr sz="2750" spc="-10" dirty="0">
                <a:latin typeface="Calibri"/>
                <a:cs typeface="Calibri"/>
              </a:rPr>
              <a:t>expertise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28700" y="2766799"/>
            <a:ext cx="1643806" cy="788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94158" y="3054411"/>
            <a:ext cx="45593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77960" y="2766799"/>
            <a:ext cx="1748231" cy="7888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881340" y="3054411"/>
            <a:ext cx="77216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22153" y="2766799"/>
            <a:ext cx="1748231" cy="7888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21580" y="3054411"/>
            <a:ext cx="38227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esig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66334" y="2766799"/>
            <a:ext cx="1748231" cy="7888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17321" y="3054411"/>
            <a:ext cx="88138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10527" y="2766799"/>
            <a:ext cx="1748231" cy="7888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284349" y="3054411"/>
            <a:ext cx="63754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Veriﬁc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154708" y="2766799"/>
            <a:ext cx="1748231" cy="7888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830742" y="3054411"/>
            <a:ext cx="435609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08401" y="2766799"/>
            <a:ext cx="1656499" cy="7888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226125" y="3054411"/>
            <a:ext cx="53530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36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2008" y="9183685"/>
            <a:ext cx="1939925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06100" y="9194800"/>
            <a:ext cx="17907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241300"/>
            <a:ext cx="8305800" cy="660400"/>
          </a:xfrm>
          <a:custGeom>
            <a:avLst/>
            <a:gdLst/>
            <a:ahLst/>
            <a:cxnLst/>
            <a:rect l="l" t="t" r="r" b="b"/>
            <a:pathLst>
              <a:path w="8305800" h="660400">
                <a:moveTo>
                  <a:pt x="0" y="0"/>
                </a:moveTo>
                <a:lnTo>
                  <a:pt x="8305800" y="0"/>
                </a:lnTo>
                <a:lnTo>
                  <a:pt x="83058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76D6FF">
              <a:alpha val="5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800" y="265493"/>
            <a:ext cx="6324600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3800" i="1" spc="-5" dirty="0" smtClean="0"/>
              <a:t>(False) Sense of Security</a:t>
            </a:r>
            <a:endParaRPr sz="3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97340" y="8716271"/>
            <a:ext cx="491946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500" dirty="0">
                <a:cs typeface="Calibri"/>
              </a:rPr>
              <a:t>http://img.memecdn.com/security-fails_o_2219379.webp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10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1558420"/>
            <a:ext cx="3867690" cy="27531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3639" y="1571727"/>
            <a:ext cx="4131913" cy="28260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36613" y="2798242"/>
            <a:ext cx="3303855" cy="42384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4000" y="4545893"/>
            <a:ext cx="3505689" cy="38867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4499" y="4939129"/>
            <a:ext cx="4151952" cy="310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0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94980" y="1532993"/>
            <a:ext cx="9227185" cy="795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50" b="0" spc="10" dirty="0">
                <a:latin typeface="Calibri"/>
                <a:cs typeface="Calibri"/>
              </a:rPr>
              <a:t>Practice 11: </a:t>
            </a:r>
            <a:r>
              <a:rPr sz="4550" b="0" spc="15" dirty="0">
                <a:latin typeface="Calibri"/>
                <a:cs typeface="Calibri"/>
              </a:rPr>
              <a:t>Perform Dynamic</a:t>
            </a:r>
            <a:r>
              <a:rPr sz="4550" b="0" spc="-55" dirty="0">
                <a:latin typeface="Calibri"/>
                <a:cs typeface="Calibri"/>
              </a:rPr>
              <a:t> </a:t>
            </a:r>
            <a:r>
              <a:rPr sz="4550" b="0" dirty="0">
                <a:latin typeface="Calibri"/>
                <a:cs typeface="Calibri"/>
              </a:rPr>
              <a:t>An</a:t>
            </a:r>
            <a:r>
              <a:rPr sz="5050" b="0" dirty="0">
                <a:latin typeface="Calibri"/>
                <a:cs typeface="Calibri"/>
              </a:rPr>
              <a:t>alysis</a:t>
            </a:r>
            <a:endParaRPr sz="50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309891" y="3345517"/>
            <a:ext cx="839096" cy="8581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76464" y="3385934"/>
            <a:ext cx="699249" cy="7292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76464" y="3385930"/>
            <a:ext cx="699770" cy="729615"/>
          </a:xfrm>
          <a:custGeom>
            <a:avLst/>
            <a:gdLst/>
            <a:ahLst/>
            <a:cxnLst/>
            <a:rect l="l" t="t" r="r" b="b"/>
            <a:pathLst>
              <a:path w="699770" h="729614">
                <a:moveTo>
                  <a:pt x="0" y="349634"/>
                </a:moveTo>
                <a:lnTo>
                  <a:pt x="174811" y="349634"/>
                </a:lnTo>
                <a:lnTo>
                  <a:pt x="174811" y="729237"/>
                </a:lnTo>
                <a:lnTo>
                  <a:pt x="524436" y="729237"/>
                </a:lnTo>
                <a:lnTo>
                  <a:pt x="524436" y="349634"/>
                </a:lnTo>
                <a:lnTo>
                  <a:pt x="699247" y="349634"/>
                </a:lnTo>
                <a:lnTo>
                  <a:pt x="349623" y="0"/>
                </a:lnTo>
                <a:lnTo>
                  <a:pt x="0" y="349634"/>
                </a:lnTo>
                <a:close/>
              </a:path>
            </a:pathLst>
          </a:custGeom>
          <a:ln w="10925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07307" y="4547823"/>
            <a:ext cx="6427470" cy="3949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6535" marR="52705" indent="-203835">
              <a:lnSpc>
                <a:spcPts val="2870"/>
              </a:lnSpc>
              <a:buFont typeface="Arial"/>
              <a:buChar char="•"/>
              <a:tabLst>
                <a:tab pos="219075" algn="l"/>
              </a:tabLst>
            </a:pPr>
            <a:r>
              <a:rPr sz="2750" spc="-45" dirty="0" smtClean="0">
                <a:latin typeface="Calibri"/>
                <a:cs typeface="Calibri"/>
              </a:rPr>
              <a:t>Run</a:t>
            </a:r>
            <a:r>
              <a:rPr lang="en-GB" sz="2750" spc="-45" dirty="0" smtClean="0">
                <a:latin typeface="Calibri"/>
                <a:cs typeface="Calibri"/>
              </a:rPr>
              <a:t>-</a:t>
            </a:r>
            <a:r>
              <a:rPr sz="2750" spc="-45" dirty="0" smtClean="0">
                <a:latin typeface="Calibri"/>
                <a:cs typeface="Calibri"/>
              </a:rPr>
              <a:t>time </a:t>
            </a:r>
            <a:r>
              <a:rPr sz="2750" spc="-5" dirty="0">
                <a:latin typeface="Calibri"/>
                <a:cs typeface="Calibri"/>
              </a:rPr>
              <a:t>veriﬁcation </a:t>
            </a:r>
            <a:r>
              <a:rPr sz="2750" dirty="0">
                <a:latin typeface="Calibri"/>
                <a:cs typeface="Calibri"/>
              </a:rPr>
              <a:t>necessary to ensure a  program’s </a:t>
            </a:r>
            <a:r>
              <a:rPr sz="2750" spc="-5" dirty="0">
                <a:latin typeface="Calibri"/>
                <a:cs typeface="Calibri"/>
              </a:rPr>
              <a:t>functionality works </a:t>
            </a:r>
            <a:r>
              <a:rPr sz="2750" dirty="0">
                <a:latin typeface="Calibri"/>
                <a:cs typeface="Calibri"/>
              </a:rPr>
              <a:t>as</a:t>
            </a:r>
            <a:r>
              <a:rPr sz="2750" spc="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designed</a:t>
            </a:r>
          </a:p>
          <a:p>
            <a:pPr marL="216535" marR="5080" indent="-203835">
              <a:lnSpc>
                <a:spcPts val="3010"/>
              </a:lnSpc>
              <a:spcBef>
                <a:spcPts val="660"/>
              </a:spcBef>
              <a:buFont typeface="Arial"/>
              <a:buChar char="•"/>
              <a:tabLst>
                <a:tab pos="219075" algn="l"/>
                <a:tab pos="2862580" algn="l"/>
              </a:tabLst>
            </a:pPr>
            <a:r>
              <a:rPr sz="2750" dirty="0">
                <a:latin typeface="Calibri"/>
                <a:cs typeface="Calibri"/>
              </a:rPr>
              <a:t>Black</a:t>
            </a:r>
            <a:r>
              <a:rPr sz="2750" spc="10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box</a:t>
            </a:r>
            <a:r>
              <a:rPr sz="2750" spc="10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testing:	testing</a:t>
            </a:r>
            <a:r>
              <a:rPr sz="2750" spc="-4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proceeds</a:t>
            </a:r>
            <a:r>
              <a:rPr sz="2750" spc="-4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without  knowledge </a:t>
            </a:r>
            <a:r>
              <a:rPr sz="2750" spc="-5" dirty="0">
                <a:latin typeface="Calibri"/>
                <a:cs typeface="Calibri"/>
              </a:rPr>
              <a:t>of </a:t>
            </a:r>
            <a:r>
              <a:rPr sz="2750" dirty="0">
                <a:latin typeface="Calibri"/>
                <a:cs typeface="Calibri"/>
              </a:rPr>
              <a:t>the</a:t>
            </a:r>
            <a:r>
              <a:rPr sz="2750" spc="-8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code</a:t>
            </a:r>
          </a:p>
          <a:p>
            <a:pPr marL="218440" indent="-20574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19075" algn="l"/>
              </a:tabLst>
            </a:pPr>
            <a:r>
              <a:rPr sz="2750" spc="-5" dirty="0">
                <a:latin typeface="Calibri"/>
                <a:cs typeface="Calibri"/>
              </a:rPr>
              <a:t>Pr</a:t>
            </a:r>
            <a:r>
              <a:rPr sz="2750" u="heavy" spc="-5" dirty="0">
                <a:latin typeface="Calibri"/>
                <a:cs typeface="Calibri"/>
              </a:rPr>
              <a:t>oper </a:t>
            </a:r>
            <a:r>
              <a:rPr sz="2750" spc="-5" dirty="0">
                <a:latin typeface="Calibri"/>
                <a:cs typeface="Calibri"/>
              </a:rPr>
              <a:t>functioning of </a:t>
            </a:r>
            <a:r>
              <a:rPr sz="2750" dirty="0">
                <a:latin typeface="Calibri"/>
                <a:cs typeface="Calibri"/>
              </a:rPr>
              <a:t>security</a:t>
            </a:r>
            <a:r>
              <a:rPr sz="2750" spc="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features</a:t>
            </a:r>
          </a:p>
          <a:p>
            <a:pPr marL="864869" lvl="1" indent="-328295">
              <a:lnSpc>
                <a:spcPct val="100000"/>
              </a:lnSpc>
              <a:spcBef>
                <a:spcPts val="370"/>
              </a:spcBef>
              <a:buFont typeface="Arial"/>
              <a:buChar char="–"/>
              <a:tabLst>
                <a:tab pos="865505" algn="l"/>
              </a:tabLst>
            </a:pPr>
            <a:r>
              <a:rPr sz="2750" spc="-5" dirty="0">
                <a:latin typeface="Calibri"/>
                <a:cs typeface="Calibri"/>
              </a:rPr>
              <a:t>Authentication</a:t>
            </a:r>
            <a:endParaRPr sz="2750" dirty="0">
              <a:latin typeface="Calibri"/>
              <a:cs typeface="Calibri"/>
            </a:endParaRPr>
          </a:p>
          <a:p>
            <a:pPr marL="864869" lvl="1" indent="-328295">
              <a:lnSpc>
                <a:spcPct val="100000"/>
              </a:lnSpc>
              <a:spcBef>
                <a:spcPts val="254"/>
              </a:spcBef>
              <a:buFont typeface="Arial"/>
              <a:buChar char="–"/>
              <a:tabLst>
                <a:tab pos="865505" algn="l"/>
              </a:tabLst>
            </a:pPr>
            <a:r>
              <a:rPr sz="2750" spc="-5" dirty="0">
                <a:latin typeface="Calibri"/>
                <a:cs typeface="Calibri"/>
              </a:rPr>
              <a:t>Encryption</a:t>
            </a:r>
            <a:endParaRPr sz="2750" dirty="0">
              <a:latin typeface="Calibri"/>
              <a:cs typeface="Calibri"/>
            </a:endParaRPr>
          </a:p>
          <a:p>
            <a:pPr marL="864869" lvl="1" indent="-328295">
              <a:lnSpc>
                <a:spcPct val="100000"/>
              </a:lnSpc>
              <a:spcBef>
                <a:spcPts val="370"/>
              </a:spcBef>
              <a:buFont typeface="Arial"/>
              <a:buChar char="–"/>
              <a:tabLst>
                <a:tab pos="865505" algn="l"/>
              </a:tabLst>
            </a:pPr>
            <a:r>
              <a:rPr sz="2750" dirty="0">
                <a:latin typeface="Calibri"/>
                <a:cs typeface="Calibri"/>
              </a:rPr>
              <a:t>Privacy</a:t>
            </a:r>
            <a:r>
              <a:rPr sz="2750" spc="-9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controls</a:t>
            </a:r>
          </a:p>
          <a:p>
            <a:pPr marL="536575">
              <a:lnSpc>
                <a:spcPct val="100000"/>
              </a:lnSpc>
              <a:spcBef>
                <a:spcPts val="370"/>
              </a:spcBef>
              <a:tabLst>
                <a:tab pos="943610" algn="l"/>
              </a:tabLst>
            </a:pPr>
            <a:r>
              <a:rPr sz="2750" dirty="0">
                <a:latin typeface="Arial"/>
                <a:cs typeface="Arial"/>
              </a:rPr>
              <a:t>–	</a:t>
            </a:r>
            <a:r>
              <a:rPr sz="2750" spc="-5" dirty="0">
                <a:latin typeface="Calibri"/>
                <a:cs typeface="Calibri"/>
              </a:rPr>
              <a:t>…..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3000" y="2639890"/>
            <a:ext cx="1713957" cy="7914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774807" y="2928880"/>
            <a:ext cx="457834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61361" y="2639890"/>
            <a:ext cx="1754479" cy="7914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066594" y="2928880"/>
            <a:ext cx="77470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10710" y="2639890"/>
            <a:ext cx="1754479" cy="7914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12687" y="2928880"/>
            <a:ext cx="38354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esig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60060" y="2639890"/>
            <a:ext cx="1754479" cy="7914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912704" y="2928880"/>
            <a:ext cx="88455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09409" y="2639890"/>
            <a:ext cx="1754479" cy="7914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485337" y="2928880"/>
            <a:ext cx="64008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Veriﬁcation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358758" y="2639890"/>
            <a:ext cx="1754479" cy="7914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037260" y="2928880"/>
            <a:ext cx="43688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817646" y="2639890"/>
            <a:ext cx="1713953" cy="7914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437621" y="2928880"/>
            <a:ext cx="53657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43000" y="4230496"/>
            <a:ext cx="2411729" cy="34163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37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808" rIns="0" bIns="0" rtlCol="0">
            <a:spAutoFit/>
          </a:bodyPr>
          <a:lstStyle/>
          <a:p>
            <a:pPr marL="248920">
              <a:lnSpc>
                <a:spcPct val="100000"/>
              </a:lnSpc>
            </a:pPr>
            <a:r>
              <a:rPr sz="4400" b="0" spc="-5" dirty="0">
                <a:latin typeface="Calibri"/>
                <a:cs typeface="Calibri"/>
              </a:rPr>
              <a:t>Practice </a:t>
            </a:r>
            <a:r>
              <a:rPr sz="4400" b="0" dirty="0">
                <a:latin typeface="Calibri"/>
                <a:cs typeface="Calibri"/>
              </a:rPr>
              <a:t>12: Fuzz</a:t>
            </a:r>
            <a:r>
              <a:rPr sz="4400" b="0" spc="-40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Testing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01941" y="3476679"/>
            <a:ext cx="806226" cy="82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65911" y="3515486"/>
            <a:ext cx="671855" cy="700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65910" y="3515486"/>
            <a:ext cx="672465" cy="700405"/>
          </a:xfrm>
          <a:custGeom>
            <a:avLst/>
            <a:gdLst/>
            <a:ahLst/>
            <a:cxnLst/>
            <a:rect l="l" t="t" r="r" b="b"/>
            <a:pathLst>
              <a:path w="672465" h="700404">
                <a:moveTo>
                  <a:pt x="0" y="335780"/>
                </a:moveTo>
                <a:lnTo>
                  <a:pt x="167963" y="335780"/>
                </a:lnTo>
                <a:lnTo>
                  <a:pt x="167963" y="700341"/>
                </a:lnTo>
                <a:lnTo>
                  <a:pt x="503891" y="700341"/>
                </a:lnTo>
                <a:lnTo>
                  <a:pt x="503891" y="335780"/>
                </a:lnTo>
                <a:lnTo>
                  <a:pt x="671855" y="335780"/>
                </a:lnTo>
                <a:lnTo>
                  <a:pt x="335926" y="0"/>
                </a:lnTo>
                <a:lnTo>
                  <a:pt x="0" y="335780"/>
                </a:lnTo>
                <a:close/>
              </a:path>
            </a:pathLst>
          </a:custGeom>
          <a:ln w="10495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24436" y="6372438"/>
            <a:ext cx="5443855" cy="215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279" marR="274320" indent="-195580">
              <a:lnSpc>
                <a:spcPct val="100000"/>
              </a:lnSpc>
              <a:buFont typeface="Arial"/>
              <a:buChar char="•"/>
              <a:tabLst>
                <a:tab pos="210820" algn="l"/>
              </a:tabLst>
            </a:pPr>
            <a:r>
              <a:rPr sz="2200" dirty="0">
                <a:latin typeface="Calibri"/>
                <a:cs typeface="Calibri"/>
              </a:rPr>
              <a:t>Deliberately send </a:t>
            </a:r>
            <a:r>
              <a:rPr sz="2200" spc="-15" dirty="0">
                <a:latin typeface="Calibri"/>
                <a:cs typeface="Calibri"/>
              </a:rPr>
              <a:t>attack </a:t>
            </a:r>
            <a:r>
              <a:rPr sz="2200" dirty="0">
                <a:latin typeface="Calibri"/>
                <a:cs typeface="Calibri"/>
              </a:rPr>
              <a:t>strings to the  program to see how the program will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react.</a:t>
            </a:r>
            <a:endParaRPr sz="2200">
              <a:latin typeface="Calibri"/>
              <a:cs typeface="Calibri"/>
            </a:endParaRPr>
          </a:p>
          <a:p>
            <a:pPr marL="210185" indent="-197485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210820" algn="l"/>
              </a:tabLst>
            </a:pPr>
            <a:r>
              <a:rPr sz="2200" dirty="0">
                <a:latin typeface="Calibri"/>
                <a:cs typeface="Calibri"/>
              </a:rPr>
              <a:t>Fuzz </a:t>
            </a:r>
            <a:r>
              <a:rPr sz="2200" spc="-5" dirty="0">
                <a:latin typeface="Calibri"/>
                <a:cs typeface="Calibri"/>
              </a:rPr>
              <a:t>testing </a:t>
            </a:r>
            <a:r>
              <a:rPr sz="2200" dirty="0">
                <a:latin typeface="Calibri"/>
                <a:cs typeface="Calibri"/>
              </a:rPr>
              <a:t>is black box</a:t>
            </a:r>
            <a:r>
              <a:rPr sz="2200" spc="-5" dirty="0">
                <a:latin typeface="Calibri"/>
                <a:cs typeface="Calibri"/>
              </a:rPr>
              <a:t> testing.</a:t>
            </a:r>
            <a:endParaRPr sz="2200">
              <a:latin typeface="Calibri"/>
              <a:cs typeface="Calibri"/>
            </a:endParaRPr>
          </a:p>
          <a:p>
            <a:pPr marL="208279" marR="5080" indent="-195580">
              <a:lnSpc>
                <a:spcPct val="100600"/>
              </a:lnSpc>
              <a:spcBef>
                <a:spcPts val="425"/>
              </a:spcBef>
              <a:buFont typeface="Arial"/>
              <a:buChar char="•"/>
              <a:tabLst>
                <a:tab pos="210820" algn="l"/>
              </a:tabLst>
            </a:pPr>
            <a:r>
              <a:rPr sz="2200" dirty="0">
                <a:latin typeface="Calibri"/>
                <a:cs typeface="Calibri"/>
              </a:rPr>
              <a:t>Fuzz </a:t>
            </a:r>
            <a:r>
              <a:rPr sz="2200" spc="-5" dirty="0">
                <a:latin typeface="Calibri"/>
                <a:cs typeface="Calibri"/>
              </a:rPr>
              <a:t>testing </a:t>
            </a:r>
            <a:r>
              <a:rPr sz="2200" dirty="0">
                <a:latin typeface="Calibri"/>
                <a:cs typeface="Calibri"/>
              </a:rPr>
              <a:t>tools are available. The tools ﬁnd  opportunities for input and will send </a:t>
            </a:r>
            <a:r>
              <a:rPr sz="2200" spc="-15" dirty="0">
                <a:latin typeface="Calibri"/>
                <a:cs typeface="Calibri"/>
              </a:rPr>
              <a:t>attack  </a:t>
            </a:r>
            <a:r>
              <a:rPr sz="2200" dirty="0">
                <a:latin typeface="Calibri"/>
                <a:cs typeface="Calibri"/>
              </a:rPr>
              <a:t>strings</a:t>
            </a:r>
            <a:r>
              <a:rPr sz="1950" dirty="0">
                <a:latin typeface="Calibri"/>
                <a:cs typeface="Calibri"/>
              </a:rPr>
              <a:t>.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2700" y="2799014"/>
            <a:ext cx="1640738" cy="760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83185" y="3071510"/>
            <a:ext cx="4406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39428" y="2799014"/>
            <a:ext cx="1685747" cy="760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24365" y="3071510"/>
            <a:ext cx="7454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32008" y="2799014"/>
            <a:ext cx="1685747" cy="760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705972" y="3071510"/>
            <a:ext cx="36957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24576" y="2799014"/>
            <a:ext cx="1685747" cy="760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858991" y="3071510"/>
            <a:ext cx="85090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17144" y="2799014"/>
            <a:ext cx="1685747" cy="760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370016" y="3071510"/>
            <a:ext cx="61595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Veriﬁc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09724" y="2799014"/>
            <a:ext cx="1685747" cy="760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861141" y="3071510"/>
            <a:ext cx="42037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611448" y="2799014"/>
            <a:ext cx="1640751" cy="7600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206642" y="3071510"/>
            <a:ext cx="5168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82700" y="4319180"/>
            <a:ext cx="1301766" cy="16483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82700" y="4392443"/>
            <a:ext cx="293980" cy="164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82700" y="4347464"/>
            <a:ext cx="1248041" cy="15419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48422" y="4319180"/>
            <a:ext cx="1062752" cy="16483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20926" y="4346662"/>
            <a:ext cx="1117721" cy="6318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489633" y="4414191"/>
            <a:ext cx="98425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760"/>
              </a:lnSpc>
            </a:pPr>
            <a:r>
              <a:rPr sz="1650" dirty="0">
                <a:solidFill>
                  <a:srgbClr val="FFFFFF"/>
                </a:solidFill>
                <a:latin typeface="Calibri"/>
                <a:cs typeface="Calibri"/>
              </a:rPr>
              <a:t>Malformed  Input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520327" y="4319180"/>
            <a:ext cx="1392567" cy="16483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38653" y="4392443"/>
            <a:ext cx="366466" cy="1648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75737" y="4347464"/>
            <a:ext cx="1285875" cy="1542415"/>
          </a:xfrm>
          <a:custGeom>
            <a:avLst/>
            <a:gdLst/>
            <a:ahLst/>
            <a:cxnLst/>
            <a:rect l="l" t="t" r="r" b="b"/>
            <a:pathLst>
              <a:path w="1285875" h="1542414">
                <a:moveTo>
                  <a:pt x="1221244" y="0"/>
                </a:moveTo>
                <a:lnTo>
                  <a:pt x="64274" y="0"/>
                </a:lnTo>
                <a:lnTo>
                  <a:pt x="39256" y="5049"/>
                </a:lnTo>
                <a:lnTo>
                  <a:pt x="18826" y="18818"/>
                </a:lnTo>
                <a:lnTo>
                  <a:pt x="5051" y="39240"/>
                </a:lnTo>
                <a:lnTo>
                  <a:pt x="0" y="64249"/>
                </a:lnTo>
                <a:lnTo>
                  <a:pt x="0" y="1477708"/>
                </a:lnTo>
                <a:lnTo>
                  <a:pt x="5051" y="1502717"/>
                </a:lnTo>
                <a:lnTo>
                  <a:pt x="18826" y="1523139"/>
                </a:lnTo>
                <a:lnTo>
                  <a:pt x="39256" y="1536908"/>
                </a:lnTo>
                <a:lnTo>
                  <a:pt x="64274" y="1541957"/>
                </a:lnTo>
                <a:lnTo>
                  <a:pt x="1221244" y="1541957"/>
                </a:lnTo>
                <a:lnTo>
                  <a:pt x="1246262" y="1536908"/>
                </a:lnTo>
                <a:lnTo>
                  <a:pt x="1266693" y="1523139"/>
                </a:lnTo>
                <a:lnTo>
                  <a:pt x="1280468" y="1502717"/>
                </a:lnTo>
                <a:lnTo>
                  <a:pt x="1285519" y="1477708"/>
                </a:lnTo>
                <a:lnTo>
                  <a:pt x="1285519" y="64249"/>
                </a:lnTo>
                <a:lnTo>
                  <a:pt x="1280468" y="39240"/>
                </a:lnTo>
                <a:lnTo>
                  <a:pt x="1266693" y="18818"/>
                </a:lnTo>
                <a:lnTo>
                  <a:pt x="1246262" y="5049"/>
                </a:lnTo>
                <a:lnTo>
                  <a:pt x="1221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85758" y="5556084"/>
            <a:ext cx="193040" cy="226695"/>
          </a:xfrm>
          <a:custGeom>
            <a:avLst/>
            <a:gdLst/>
            <a:ahLst/>
            <a:cxnLst/>
            <a:rect l="l" t="t" r="r" b="b"/>
            <a:pathLst>
              <a:path w="193039" h="226695">
                <a:moveTo>
                  <a:pt x="0" y="0"/>
                </a:moveTo>
                <a:lnTo>
                  <a:pt x="0" y="226618"/>
                </a:lnTo>
                <a:lnTo>
                  <a:pt x="192824" y="1133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85754" y="5556085"/>
            <a:ext cx="193040" cy="226695"/>
          </a:xfrm>
          <a:custGeom>
            <a:avLst/>
            <a:gdLst/>
            <a:ahLst/>
            <a:cxnLst/>
            <a:rect l="l" t="t" r="r" b="b"/>
            <a:pathLst>
              <a:path w="193039" h="226695">
                <a:moveTo>
                  <a:pt x="0" y="0"/>
                </a:moveTo>
                <a:lnTo>
                  <a:pt x="192827" y="113308"/>
                </a:lnTo>
                <a:lnTo>
                  <a:pt x="0" y="226616"/>
                </a:lnTo>
                <a:lnTo>
                  <a:pt x="0" y="0"/>
                </a:lnTo>
                <a:close/>
              </a:path>
            </a:pathLst>
          </a:custGeom>
          <a:ln w="10495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76854" y="4319180"/>
            <a:ext cx="1071914" cy="16483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49372" y="4346662"/>
            <a:ext cx="897843" cy="63187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820149" y="4414191"/>
            <a:ext cx="75819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760"/>
              </a:lnSpc>
            </a:pPr>
            <a:r>
              <a:rPr sz="1650" dirty="0">
                <a:solidFill>
                  <a:srgbClr val="FFFFFF"/>
                </a:solidFill>
                <a:latin typeface="Calibri"/>
                <a:cs typeface="Calibri"/>
              </a:rPr>
              <a:t>Running  Program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848773" y="4319180"/>
            <a:ext cx="1401737" cy="16483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76256" y="4392443"/>
            <a:ext cx="357304" cy="16483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06253" y="4347464"/>
            <a:ext cx="1285519" cy="154195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16273" y="5556084"/>
            <a:ext cx="193040" cy="226695"/>
          </a:xfrm>
          <a:custGeom>
            <a:avLst/>
            <a:gdLst/>
            <a:ahLst/>
            <a:cxnLst/>
            <a:rect l="l" t="t" r="r" b="b"/>
            <a:pathLst>
              <a:path w="193039" h="226695">
                <a:moveTo>
                  <a:pt x="0" y="0"/>
                </a:moveTo>
                <a:lnTo>
                  <a:pt x="0" y="226618"/>
                </a:lnTo>
                <a:lnTo>
                  <a:pt x="192824" y="1133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16270" y="5556085"/>
            <a:ext cx="193040" cy="226695"/>
          </a:xfrm>
          <a:custGeom>
            <a:avLst/>
            <a:gdLst/>
            <a:ahLst/>
            <a:cxnLst/>
            <a:rect l="l" t="t" r="r" b="b"/>
            <a:pathLst>
              <a:path w="193039" h="226695">
                <a:moveTo>
                  <a:pt x="0" y="0"/>
                </a:moveTo>
                <a:lnTo>
                  <a:pt x="192827" y="113308"/>
                </a:lnTo>
                <a:lnTo>
                  <a:pt x="0" y="226616"/>
                </a:lnTo>
                <a:lnTo>
                  <a:pt x="0" y="0"/>
                </a:lnTo>
                <a:close/>
              </a:path>
            </a:pathLst>
          </a:custGeom>
          <a:ln w="10495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05300" y="4319180"/>
            <a:ext cx="1071914" cy="16483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77817" y="4346660"/>
            <a:ext cx="980297" cy="4029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150652" y="4383457"/>
            <a:ext cx="843915" cy="26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995356" y="4886959"/>
            <a:ext cx="3481425" cy="136448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22839" y="4914430"/>
            <a:ext cx="3389807" cy="128206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60901" y="5055476"/>
            <a:ext cx="3114606" cy="9999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38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664" rIns="0" bIns="0" rtlCol="0">
            <a:spAutoFit/>
          </a:bodyPr>
          <a:lstStyle/>
          <a:p>
            <a:pPr marL="259715">
              <a:lnSpc>
                <a:spcPct val="100000"/>
              </a:lnSpc>
            </a:pPr>
            <a:r>
              <a:rPr sz="4000" b="0" dirty="0">
                <a:latin typeface="Calibri"/>
                <a:cs typeface="Calibri"/>
              </a:rPr>
              <a:t>Practice 13: </a:t>
            </a:r>
            <a:r>
              <a:rPr sz="4000" b="0" spc="-20" dirty="0">
                <a:latin typeface="Calibri"/>
                <a:cs typeface="Calibri"/>
              </a:rPr>
              <a:t>Attack </a:t>
            </a:r>
            <a:r>
              <a:rPr sz="4000" b="0" spc="5" dirty="0">
                <a:latin typeface="Calibri"/>
                <a:cs typeface="Calibri"/>
              </a:rPr>
              <a:t>Surface</a:t>
            </a:r>
            <a:r>
              <a:rPr sz="4000" b="0" spc="-10" dirty="0">
                <a:latin typeface="Calibri"/>
                <a:cs typeface="Calibri"/>
              </a:rPr>
              <a:t> </a:t>
            </a:r>
            <a:r>
              <a:rPr sz="4000" b="0" spc="5" dirty="0">
                <a:latin typeface="Calibri"/>
                <a:cs typeface="Calibri"/>
              </a:rPr>
              <a:t>Review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99707" y="3432030"/>
            <a:ext cx="734508" cy="751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57987" y="3467404"/>
            <a:ext cx="612089" cy="638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57986" y="3467413"/>
            <a:ext cx="612140" cy="638810"/>
          </a:xfrm>
          <a:custGeom>
            <a:avLst/>
            <a:gdLst/>
            <a:ahLst/>
            <a:cxnLst/>
            <a:rect l="l" t="t" r="r" b="b"/>
            <a:pathLst>
              <a:path w="612140" h="638810">
                <a:moveTo>
                  <a:pt x="0" y="306146"/>
                </a:moveTo>
                <a:lnTo>
                  <a:pt x="153022" y="306146"/>
                </a:lnTo>
                <a:lnTo>
                  <a:pt x="153022" y="638534"/>
                </a:lnTo>
                <a:lnTo>
                  <a:pt x="459068" y="638534"/>
                </a:lnTo>
                <a:lnTo>
                  <a:pt x="459068" y="306146"/>
                </a:lnTo>
                <a:lnTo>
                  <a:pt x="612090" y="306146"/>
                </a:lnTo>
                <a:lnTo>
                  <a:pt x="306044" y="0"/>
                </a:lnTo>
                <a:lnTo>
                  <a:pt x="0" y="306146"/>
                </a:lnTo>
                <a:close/>
              </a:path>
            </a:pathLst>
          </a:custGeom>
          <a:ln w="9565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36789" y="4332148"/>
            <a:ext cx="5796280" cy="2343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135" marR="259079" indent="-178435">
              <a:lnSpc>
                <a:spcPts val="2810"/>
              </a:lnSpc>
              <a:buFont typeface="Arial"/>
              <a:buChar char="•"/>
              <a:tabLst>
                <a:tab pos="193040" algn="l"/>
              </a:tabLst>
            </a:pPr>
            <a:r>
              <a:rPr sz="2400" dirty="0">
                <a:latin typeface="Calibri"/>
                <a:cs typeface="Calibri"/>
              </a:rPr>
              <a:t>Inevitably, the code won’t </a:t>
            </a:r>
            <a:r>
              <a:rPr sz="2400" spc="5" dirty="0">
                <a:latin typeface="Calibri"/>
                <a:cs typeface="Calibri"/>
              </a:rPr>
              <a:t>match </a:t>
            </a:r>
            <a:r>
              <a:rPr sz="2400" dirty="0">
                <a:latin typeface="Calibri"/>
                <a:cs typeface="Calibri"/>
              </a:rPr>
              <a:t>the initial  design</a:t>
            </a:r>
            <a:endParaRPr sz="2400">
              <a:latin typeface="Calibri"/>
              <a:cs typeface="Calibri"/>
            </a:endParaRPr>
          </a:p>
          <a:p>
            <a:pPr marL="191135" marR="42545" indent="-178435">
              <a:lnSpc>
                <a:spcPct val="102000"/>
              </a:lnSpc>
              <a:spcBef>
                <a:spcPts val="470"/>
              </a:spcBef>
              <a:buFont typeface="Arial"/>
              <a:buChar char="•"/>
              <a:tabLst>
                <a:tab pos="193040" algn="l"/>
              </a:tabLst>
            </a:pPr>
            <a:r>
              <a:rPr sz="2400" spc="5" dirty="0">
                <a:latin typeface="Calibri"/>
                <a:cs typeface="Calibri"/>
              </a:rPr>
              <a:t>Use </a:t>
            </a:r>
            <a:r>
              <a:rPr sz="2400" spc="-10" dirty="0">
                <a:latin typeface="Calibri"/>
                <a:cs typeface="Calibri"/>
              </a:rPr>
              <a:t>Attack </a:t>
            </a:r>
            <a:r>
              <a:rPr sz="2400" dirty="0">
                <a:latin typeface="Calibri"/>
                <a:cs typeface="Calibri"/>
              </a:rPr>
              <a:t>Surface Analyzer (ASA) to analyze  actual </a:t>
            </a:r>
            <a:r>
              <a:rPr sz="2400" spc="-15" dirty="0">
                <a:latin typeface="Calibri"/>
                <a:cs typeface="Calibri"/>
              </a:rPr>
              <a:t>attack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surface</a:t>
            </a:r>
            <a:endParaRPr sz="2400">
              <a:latin typeface="Calibri"/>
              <a:cs typeface="Calibri"/>
            </a:endParaRPr>
          </a:p>
          <a:p>
            <a:pPr marL="191135" marR="5080" indent="-178435">
              <a:lnSpc>
                <a:spcPct val="102000"/>
              </a:lnSpc>
              <a:spcBef>
                <a:spcPts val="450"/>
              </a:spcBef>
              <a:buFont typeface="Arial"/>
              <a:buChar char="•"/>
              <a:tabLst>
                <a:tab pos="193040" algn="l"/>
              </a:tabLst>
            </a:pPr>
            <a:r>
              <a:rPr sz="2400" dirty="0">
                <a:latin typeface="Calibri"/>
                <a:cs typeface="Calibri"/>
              </a:rPr>
              <a:t>Take corrective action if risks are revealed by  this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2700" y="2814163"/>
            <a:ext cx="1519110" cy="693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52961" y="3064113"/>
            <a:ext cx="40386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43060" y="2814163"/>
            <a:ext cx="1535785" cy="6930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83731" y="3064113"/>
            <a:ext cx="68135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11752" y="2814163"/>
            <a:ext cx="1535785" cy="6930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24648" y="3064113"/>
            <a:ext cx="33909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80457" y="2814163"/>
            <a:ext cx="1535785" cy="6930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475087" y="3064113"/>
            <a:ext cx="77724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Implemen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tati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49149" y="2814163"/>
            <a:ext cx="1535785" cy="6930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51712" y="3064113"/>
            <a:ext cx="5632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Veriﬁc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17841" y="2814163"/>
            <a:ext cx="1535785" cy="6930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10195" y="3064113"/>
            <a:ext cx="3854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94889" y="2814163"/>
            <a:ext cx="1519110" cy="6930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436008" y="3064113"/>
            <a:ext cx="47307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69848" y="6574446"/>
            <a:ext cx="2844152" cy="1858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66316" y="8187485"/>
            <a:ext cx="446278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7F7F7F"/>
                </a:solidFill>
                <a:latin typeface="Calibri"/>
                <a:cs typeface="Calibri"/>
                <a:hlinkClick r:id="rId9"/>
              </a:rPr>
              <a:t>http://www.isdecisions.com/products/userlock/beneﬁts.htm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39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487" rIns="0" bIns="0" rtlCol="0">
            <a:spAutoFit/>
          </a:bodyPr>
          <a:lstStyle/>
          <a:p>
            <a:pPr marL="129539">
              <a:lnSpc>
                <a:spcPct val="100000"/>
              </a:lnSpc>
            </a:pPr>
            <a:r>
              <a:rPr sz="4750" b="0" spc="5" dirty="0">
                <a:latin typeface="Calibri"/>
                <a:cs typeface="Calibri"/>
              </a:rPr>
              <a:t>Practice 14: </a:t>
            </a:r>
            <a:r>
              <a:rPr sz="4750" b="0" spc="10" dirty="0">
                <a:latin typeface="Calibri"/>
                <a:cs typeface="Calibri"/>
              </a:rPr>
              <a:t>Incident Response</a:t>
            </a:r>
            <a:r>
              <a:rPr sz="4750" b="0" spc="-45" dirty="0">
                <a:latin typeface="Calibri"/>
                <a:cs typeface="Calibri"/>
              </a:rPr>
              <a:t> </a:t>
            </a:r>
            <a:r>
              <a:rPr sz="4750" b="0" spc="10" dirty="0">
                <a:latin typeface="Calibri"/>
                <a:cs typeface="Calibri"/>
              </a:rPr>
              <a:t>Plan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87562" y="3480322"/>
            <a:ext cx="794273" cy="8123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50656" y="3518585"/>
            <a:ext cx="661885" cy="6903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50656" y="3518585"/>
            <a:ext cx="662305" cy="690880"/>
          </a:xfrm>
          <a:custGeom>
            <a:avLst/>
            <a:gdLst/>
            <a:ahLst/>
            <a:cxnLst/>
            <a:rect l="l" t="t" r="r" b="b"/>
            <a:pathLst>
              <a:path w="662304" h="690879">
                <a:moveTo>
                  <a:pt x="0" y="330969"/>
                </a:moveTo>
                <a:lnTo>
                  <a:pt x="165473" y="330969"/>
                </a:lnTo>
                <a:lnTo>
                  <a:pt x="165473" y="690308"/>
                </a:lnTo>
                <a:lnTo>
                  <a:pt x="496420" y="690308"/>
                </a:lnTo>
                <a:lnTo>
                  <a:pt x="496420" y="330969"/>
                </a:lnTo>
                <a:lnTo>
                  <a:pt x="661893" y="330969"/>
                </a:lnTo>
                <a:lnTo>
                  <a:pt x="330946" y="0"/>
                </a:lnTo>
                <a:lnTo>
                  <a:pt x="0" y="330969"/>
                </a:lnTo>
                <a:close/>
              </a:path>
            </a:pathLst>
          </a:custGeom>
          <a:ln w="10342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14665" y="4219113"/>
            <a:ext cx="9119235" cy="3815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4F81BD"/>
                </a:solidFill>
                <a:latin typeface="Arial"/>
                <a:cs typeface="Arial"/>
              </a:rPr>
              <a:t>Creation of a clearly defined support policy</a:t>
            </a:r>
            <a:endParaRPr sz="2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50" dirty="0">
              <a:latin typeface="Times New Roman"/>
              <a:cs typeface="Times New Roman"/>
            </a:endParaRPr>
          </a:p>
          <a:p>
            <a:pPr marL="1841500" indent="-193040">
              <a:lnSpc>
                <a:spcPct val="100000"/>
              </a:lnSpc>
              <a:buFont typeface="Arial"/>
              <a:buChar char="•"/>
              <a:tabLst>
                <a:tab pos="1843405" algn="l"/>
              </a:tabLst>
            </a:pPr>
            <a:r>
              <a:rPr sz="2150" spc="5" dirty="0">
                <a:latin typeface="Calibri"/>
                <a:cs typeface="Calibri"/>
              </a:rPr>
              <a:t>Prepare </a:t>
            </a:r>
            <a:r>
              <a:rPr sz="2150" spc="10" dirty="0">
                <a:latin typeface="Calibri"/>
                <a:cs typeface="Calibri"/>
              </a:rPr>
              <a:t>Cyber </a:t>
            </a:r>
            <a:r>
              <a:rPr sz="2150" spc="5" dirty="0">
                <a:latin typeface="Calibri"/>
                <a:cs typeface="Calibri"/>
              </a:rPr>
              <a:t>Security Incident </a:t>
            </a:r>
            <a:r>
              <a:rPr sz="2150" spc="10" dirty="0">
                <a:latin typeface="Calibri"/>
                <a:cs typeface="Calibri"/>
              </a:rPr>
              <a:t>Response </a:t>
            </a:r>
            <a:r>
              <a:rPr sz="2150" spc="5" dirty="0">
                <a:latin typeface="Calibri"/>
                <a:cs typeface="Calibri"/>
              </a:rPr>
              <a:t>Plan</a:t>
            </a:r>
            <a:r>
              <a:rPr sz="2150" spc="30" dirty="0">
                <a:latin typeface="Calibri"/>
                <a:cs typeface="Calibri"/>
              </a:rPr>
              <a:t> </a:t>
            </a:r>
            <a:r>
              <a:rPr sz="2150" spc="5" dirty="0">
                <a:latin typeface="Calibri"/>
                <a:cs typeface="Calibri"/>
              </a:rPr>
              <a:t>(CSIRP)</a:t>
            </a:r>
            <a:endParaRPr sz="2150" dirty="0">
              <a:latin typeface="Calibri"/>
              <a:cs typeface="Calibri"/>
            </a:endParaRPr>
          </a:p>
          <a:p>
            <a:pPr marL="2447925" marR="5080" lvl="1" indent="-303530">
              <a:lnSpc>
                <a:spcPts val="2520"/>
              </a:lnSpc>
              <a:spcBef>
                <a:spcPts val="680"/>
              </a:spcBef>
              <a:buFont typeface="Arial"/>
              <a:buChar char="–"/>
              <a:tabLst>
                <a:tab pos="2454910" algn="l"/>
                <a:tab pos="2455545" algn="l"/>
              </a:tabLst>
            </a:pPr>
            <a:r>
              <a:rPr sz="2150" spc="5" dirty="0">
                <a:latin typeface="Calibri"/>
                <a:cs typeface="Calibri"/>
              </a:rPr>
              <a:t>Identify contact for </a:t>
            </a:r>
            <a:r>
              <a:rPr sz="2150" spc="10" dirty="0">
                <a:latin typeface="Calibri"/>
                <a:cs typeface="Calibri"/>
              </a:rPr>
              <a:t>Cyber </a:t>
            </a:r>
            <a:r>
              <a:rPr sz="2150" spc="5" dirty="0">
                <a:latin typeface="Calibri"/>
                <a:cs typeface="Calibri"/>
              </a:rPr>
              <a:t>Security Council </a:t>
            </a:r>
            <a:r>
              <a:rPr sz="2150" spc="10" dirty="0">
                <a:latin typeface="Calibri"/>
                <a:cs typeface="Calibri"/>
              </a:rPr>
              <a:t>and </a:t>
            </a:r>
            <a:r>
              <a:rPr sz="2150" spc="5" dirty="0">
                <a:latin typeface="Calibri"/>
                <a:cs typeface="Calibri"/>
              </a:rPr>
              <a:t>resources to  </a:t>
            </a:r>
            <a:r>
              <a:rPr sz="2150" spc="10" dirty="0">
                <a:latin typeface="Calibri"/>
                <a:cs typeface="Calibri"/>
              </a:rPr>
              <a:t>respond </a:t>
            </a:r>
            <a:r>
              <a:rPr sz="2150" spc="5" dirty="0">
                <a:latin typeface="Calibri"/>
                <a:cs typeface="Calibri"/>
              </a:rPr>
              <a:t>to</a:t>
            </a:r>
            <a:r>
              <a:rPr sz="2150" spc="-65" dirty="0">
                <a:latin typeface="Calibri"/>
                <a:cs typeface="Calibri"/>
              </a:rPr>
              <a:t> </a:t>
            </a:r>
            <a:r>
              <a:rPr sz="2150" spc="5" dirty="0">
                <a:latin typeface="Calibri"/>
                <a:cs typeface="Calibri"/>
              </a:rPr>
              <a:t>incidents</a:t>
            </a:r>
            <a:endParaRPr sz="2150" dirty="0">
              <a:latin typeface="Calibri"/>
              <a:cs typeface="Calibri"/>
            </a:endParaRPr>
          </a:p>
          <a:p>
            <a:pPr marL="2447925" marR="233045" lvl="1" indent="-303530">
              <a:lnSpc>
                <a:spcPct val="101400"/>
              </a:lnSpc>
              <a:spcBef>
                <a:spcPts val="434"/>
              </a:spcBef>
              <a:buFont typeface="Arial"/>
              <a:buChar char="–"/>
              <a:tabLst>
                <a:tab pos="2454910" algn="l"/>
                <a:tab pos="2455545" algn="l"/>
              </a:tabLst>
            </a:pPr>
            <a:r>
              <a:rPr sz="2150" spc="10" dirty="0">
                <a:latin typeface="Calibri"/>
                <a:cs typeface="Calibri"/>
              </a:rPr>
              <a:t>24x7x365 </a:t>
            </a:r>
            <a:r>
              <a:rPr sz="2150" spc="5" dirty="0">
                <a:latin typeface="Calibri"/>
                <a:cs typeface="Calibri"/>
              </a:rPr>
              <a:t>contact information for engineering, marketing  </a:t>
            </a:r>
            <a:r>
              <a:rPr sz="2150" spc="10" dirty="0">
                <a:latin typeface="Calibri"/>
                <a:cs typeface="Calibri"/>
              </a:rPr>
              <a:t>and management </a:t>
            </a:r>
            <a:r>
              <a:rPr sz="2150" spc="5" dirty="0">
                <a:latin typeface="Calibri"/>
                <a:cs typeface="Calibri"/>
              </a:rPr>
              <a:t>individuals with </a:t>
            </a:r>
            <a:r>
              <a:rPr sz="2150" spc="-10" dirty="0" smtClean="0">
                <a:latin typeface="Calibri"/>
                <a:cs typeface="Calibri"/>
              </a:rPr>
              <a:t>decision</a:t>
            </a:r>
            <a:r>
              <a:rPr lang="en-GB" sz="2150" spc="-10" smtClean="0">
                <a:latin typeface="Calibri"/>
                <a:cs typeface="Calibri"/>
              </a:rPr>
              <a:t>-</a:t>
            </a:r>
            <a:r>
              <a:rPr sz="2150" spc="-10" smtClean="0">
                <a:latin typeface="Calibri"/>
                <a:cs typeface="Calibri"/>
              </a:rPr>
              <a:t>making  </a:t>
            </a:r>
            <a:r>
              <a:rPr sz="2150" spc="5" dirty="0">
                <a:latin typeface="Calibri"/>
                <a:cs typeface="Calibri"/>
              </a:rPr>
              <a:t>authority</a:t>
            </a:r>
            <a:endParaRPr sz="2150" dirty="0">
              <a:latin typeface="Calibri"/>
              <a:cs typeface="Calibri"/>
            </a:endParaRPr>
          </a:p>
          <a:p>
            <a:pPr marL="1841500" marR="358775" indent="-193040">
              <a:lnSpc>
                <a:spcPct val="101899"/>
              </a:lnSpc>
              <a:spcBef>
                <a:spcPts val="495"/>
              </a:spcBef>
              <a:buFont typeface="Arial"/>
              <a:buChar char="•"/>
              <a:tabLst>
                <a:tab pos="1843405" algn="l"/>
              </a:tabLst>
            </a:pPr>
            <a:r>
              <a:rPr sz="2150" spc="10" dirty="0">
                <a:latin typeface="Calibri"/>
                <a:cs typeface="Calibri"/>
              </a:rPr>
              <a:t>Ensure </a:t>
            </a:r>
            <a:r>
              <a:rPr sz="2150" spc="5" dirty="0">
                <a:latin typeface="Calibri"/>
                <a:cs typeface="Calibri"/>
              </a:rPr>
              <a:t>ability to service all </a:t>
            </a:r>
            <a:r>
              <a:rPr sz="2150" spc="10" dirty="0">
                <a:latin typeface="Calibri"/>
                <a:cs typeface="Calibri"/>
              </a:rPr>
              <a:t>code “emergency” </a:t>
            </a:r>
            <a:r>
              <a:rPr sz="2150" spc="5" dirty="0">
                <a:latin typeface="Calibri"/>
                <a:cs typeface="Calibri"/>
              </a:rPr>
              <a:t>releases </a:t>
            </a:r>
            <a:r>
              <a:rPr sz="2150" spc="10" dirty="0">
                <a:latin typeface="Calibri"/>
                <a:cs typeface="Calibri"/>
              </a:rPr>
              <a:t>and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spc="5" dirty="0">
                <a:latin typeface="Calibri"/>
                <a:cs typeface="Calibri"/>
              </a:rPr>
              <a:t>all  licensed </a:t>
            </a:r>
            <a:r>
              <a:rPr sz="2150" dirty="0">
                <a:latin typeface="Calibri"/>
                <a:cs typeface="Calibri"/>
              </a:rPr>
              <a:t>3</a:t>
            </a:r>
            <a:r>
              <a:rPr sz="2175" baseline="24904" dirty="0">
                <a:latin typeface="Calibri"/>
                <a:cs typeface="Calibri"/>
              </a:rPr>
              <a:t>rd </a:t>
            </a:r>
            <a:r>
              <a:rPr sz="2150" spc="5" dirty="0">
                <a:latin typeface="Calibri"/>
                <a:cs typeface="Calibri"/>
              </a:rPr>
              <a:t>party</a:t>
            </a:r>
            <a:r>
              <a:rPr sz="2150" spc="-40" dirty="0">
                <a:latin typeface="Calibri"/>
                <a:cs typeface="Calibri"/>
              </a:rPr>
              <a:t> </a:t>
            </a:r>
            <a:r>
              <a:rPr sz="2150" spc="5" dirty="0">
                <a:latin typeface="Calibri"/>
                <a:cs typeface="Calibri"/>
              </a:rPr>
              <a:t>code.</a:t>
            </a:r>
            <a:endParaRPr sz="215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3000" y="2812368"/>
            <a:ext cx="1639517" cy="749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757504" y="3085496"/>
            <a:ext cx="43497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02725" y="2812368"/>
            <a:ext cx="1660753" cy="749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80280" y="3085496"/>
            <a:ext cx="73469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74642" y="2812368"/>
            <a:ext cx="1660753" cy="749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38436" y="3085496"/>
            <a:ext cx="36449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esig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46573" y="2812368"/>
            <a:ext cx="1660753" cy="749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674359" y="3085496"/>
            <a:ext cx="83820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Implemen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tati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618503" y="2812368"/>
            <a:ext cx="1660753" cy="749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162979" y="3085496"/>
            <a:ext cx="60706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Veriﬁc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990420" y="2812368"/>
            <a:ext cx="1660753" cy="749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631995" y="3085496"/>
            <a:ext cx="41465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371380" y="2812368"/>
            <a:ext cx="1639519" cy="7491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957559" y="3085496"/>
            <a:ext cx="50927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97329" y="5376316"/>
            <a:ext cx="1233170" cy="1984375"/>
          </a:xfrm>
          <a:custGeom>
            <a:avLst/>
            <a:gdLst/>
            <a:ahLst/>
            <a:cxnLst/>
            <a:rect l="l" t="t" r="r" b="b"/>
            <a:pathLst>
              <a:path w="1233170" h="1984375">
                <a:moveTo>
                  <a:pt x="1126426" y="0"/>
                </a:moveTo>
                <a:lnTo>
                  <a:pt x="0" y="0"/>
                </a:lnTo>
                <a:lnTo>
                  <a:pt x="0" y="1983879"/>
                </a:lnTo>
                <a:lnTo>
                  <a:pt x="39867" y="1983879"/>
                </a:lnTo>
                <a:lnTo>
                  <a:pt x="1233119" y="1880489"/>
                </a:lnTo>
                <a:lnTo>
                  <a:pt x="1126426" y="0"/>
                </a:lnTo>
                <a:close/>
              </a:path>
            </a:pathLst>
          </a:custGeom>
          <a:solidFill>
            <a:srgbClr val="9F9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42300" y="5581357"/>
            <a:ext cx="2186699" cy="17049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375437" y="9414086"/>
            <a:ext cx="25146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dirty="0">
                <a:solidFill>
                  <a:srgbClr val="9A9A9A"/>
                </a:solidFill>
                <a:latin typeface="Arial"/>
                <a:cs typeface="Arial"/>
              </a:rPr>
              <a:t>40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5251" rIns="0" bIns="0" rtlCol="0">
            <a:spAutoFit/>
          </a:bodyPr>
          <a:lstStyle/>
          <a:p>
            <a:pPr marL="156210">
              <a:lnSpc>
                <a:spcPct val="100000"/>
              </a:lnSpc>
            </a:pPr>
            <a:r>
              <a:rPr sz="4350" b="0" spc="5" dirty="0">
                <a:latin typeface="Arial"/>
                <a:cs typeface="Arial"/>
              </a:rPr>
              <a:t>Practice 15: </a:t>
            </a:r>
            <a:r>
              <a:rPr sz="4350" b="0" dirty="0">
                <a:latin typeface="Arial"/>
                <a:cs typeface="Arial"/>
              </a:rPr>
              <a:t>Final </a:t>
            </a:r>
            <a:r>
              <a:rPr sz="4350" b="0" spc="5" dirty="0">
                <a:latin typeface="Arial"/>
                <a:cs typeface="Arial"/>
              </a:rPr>
              <a:t>Security</a:t>
            </a:r>
            <a:r>
              <a:rPr sz="4350" b="0" spc="-75" dirty="0">
                <a:latin typeface="Arial"/>
                <a:cs typeface="Arial"/>
              </a:rPr>
              <a:t> </a:t>
            </a:r>
            <a:r>
              <a:rPr sz="4350" b="0" spc="5" dirty="0">
                <a:latin typeface="Arial"/>
                <a:cs typeface="Arial"/>
              </a:rPr>
              <a:t>Review</a:t>
            </a:r>
            <a:endParaRPr sz="43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10727" y="3274357"/>
            <a:ext cx="797858" cy="8066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80234" y="3307588"/>
            <a:ext cx="664883" cy="6931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80234" y="3307586"/>
            <a:ext cx="665480" cy="693420"/>
          </a:xfrm>
          <a:custGeom>
            <a:avLst/>
            <a:gdLst/>
            <a:ahLst/>
            <a:cxnLst/>
            <a:rect l="l" t="t" r="r" b="b"/>
            <a:pathLst>
              <a:path w="665479" h="693420">
                <a:moveTo>
                  <a:pt x="0" y="332316"/>
                </a:moveTo>
                <a:lnTo>
                  <a:pt x="166220" y="332316"/>
                </a:lnTo>
                <a:lnTo>
                  <a:pt x="166220" y="693117"/>
                </a:lnTo>
                <a:lnTo>
                  <a:pt x="498661" y="693117"/>
                </a:lnTo>
                <a:lnTo>
                  <a:pt x="498661" y="332316"/>
                </a:lnTo>
                <a:lnTo>
                  <a:pt x="664882" y="332316"/>
                </a:lnTo>
                <a:lnTo>
                  <a:pt x="332441" y="0"/>
                </a:lnTo>
                <a:lnTo>
                  <a:pt x="0" y="332316"/>
                </a:lnTo>
                <a:close/>
              </a:path>
            </a:pathLst>
          </a:custGeom>
          <a:ln w="10386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86001" y="3942862"/>
            <a:ext cx="8968105" cy="498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6375" indent="-193675">
              <a:lnSpc>
                <a:spcPct val="100000"/>
              </a:lnSpc>
              <a:buFont typeface="Arial"/>
              <a:buChar char="•"/>
              <a:tabLst>
                <a:tab pos="208915" algn="l"/>
              </a:tabLst>
            </a:pPr>
            <a:r>
              <a:rPr sz="2150" spc="10" dirty="0">
                <a:latin typeface="Calibri"/>
                <a:cs typeface="Calibri"/>
              </a:rPr>
              <a:t>Provide </a:t>
            </a:r>
            <a:r>
              <a:rPr sz="2150" spc="15" dirty="0">
                <a:latin typeface="Calibri"/>
                <a:cs typeface="Calibri"/>
              </a:rPr>
              <a:t>an </a:t>
            </a:r>
            <a:r>
              <a:rPr sz="2150" spc="10" dirty="0">
                <a:latin typeface="Calibri"/>
                <a:cs typeface="Calibri"/>
              </a:rPr>
              <a:t>independent view into “security ship</a:t>
            </a:r>
            <a:r>
              <a:rPr sz="2150" spc="50" dirty="0">
                <a:latin typeface="Calibri"/>
                <a:cs typeface="Calibri"/>
              </a:rPr>
              <a:t> </a:t>
            </a:r>
            <a:r>
              <a:rPr sz="2150" spc="10" dirty="0">
                <a:latin typeface="Calibri"/>
                <a:cs typeface="Calibri"/>
              </a:rPr>
              <a:t>readiness”</a:t>
            </a:r>
            <a:endParaRPr sz="2150">
              <a:latin typeface="Calibri"/>
              <a:cs typeface="Calibri"/>
            </a:endParaRPr>
          </a:p>
          <a:p>
            <a:pPr marL="208279" indent="-195580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208915" algn="l"/>
              </a:tabLst>
            </a:pPr>
            <a:r>
              <a:rPr sz="2150" spc="15" dirty="0">
                <a:latin typeface="Calibri"/>
                <a:cs typeface="Calibri"/>
              </a:rPr>
              <a:t>The </a:t>
            </a:r>
            <a:r>
              <a:rPr sz="2150" spc="10" dirty="0">
                <a:latin typeface="Calibri"/>
                <a:cs typeface="Calibri"/>
              </a:rPr>
              <a:t>Final Security </a:t>
            </a:r>
            <a:r>
              <a:rPr sz="2150" spc="15" dirty="0">
                <a:latin typeface="Calibri"/>
                <a:cs typeface="Calibri"/>
              </a:rPr>
              <a:t>Review </a:t>
            </a:r>
            <a:r>
              <a:rPr sz="2150" spc="10" dirty="0">
                <a:latin typeface="Calibri"/>
                <a:cs typeface="Calibri"/>
              </a:rPr>
              <a:t>(FSR)</a:t>
            </a:r>
            <a:r>
              <a:rPr sz="2150" spc="-65" dirty="0">
                <a:latin typeface="Calibri"/>
                <a:cs typeface="Calibri"/>
              </a:rPr>
              <a:t> </a:t>
            </a:r>
            <a:r>
              <a:rPr sz="2150" spc="5" dirty="0">
                <a:latin typeface="Calibri"/>
                <a:cs typeface="Calibri"/>
              </a:rPr>
              <a:t>is</a:t>
            </a:r>
            <a:endParaRPr sz="2150">
              <a:latin typeface="Calibri"/>
              <a:cs typeface="Calibri"/>
            </a:endParaRPr>
          </a:p>
          <a:p>
            <a:pPr marL="815975" lvl="1" indent="-304800">
              <a:lnSpc>
                <a:spcPct val="100000"/>
              </a:lnSpc>
              <a:spcBef>
                <a:spcPts val="470"/>
              </a:spcBef>
              <a:buFont typeface="Arial"/>
              <a:buChar char="–"/>
              <a:tabLst>
                <a:tab pos="822960" algn="l"/>
                <a:tab pos="823594" algn="l"/>
              </a:tabLst>
            </a:pPr>
            <a:r>
              <a:rPr sz="2150" spc="15" dirty="0">
                <a:latin typeface="Calibri"/>
                <a:cs typeface="Calibri"/>
              </a:rPr>
              <a:t>An </a:t>
            </a:r>
            <a:r>
              <a:rPr sz="2150" spc="10" dirty="0">
                <a:latin typeface="Calibri"/>
                <a:cs typeface="Calibri"/>
              </a:rPr>
              <a:t>examination of </a:t>
            </a:r>
            <a:r>
              <a:rPr sz="2150" spc="5" dirty="0">
                <a:latin typeface="Calibri"/>
                <a:cs typeface="Calibri"/>
              </a:rPr>
              <a:t>all </a:t>
            </a:r>
            <a:r>
              <a:rPr sz="2150" spc="15" dirty="0">
                <a:latin typeface="Calibri"/>
                <a:cs typeface="Calibri"/>
              </a:rPr>
              <a:t>SDL </a:t>
            </a:r>
            <a:r>
              <a:rPr sz="2150" spc="5" dirty="0">
                <a:latin typeface="Calibri"/>
                <a:cs typeface="Calibri"/>
              </a:rPr>
              <a:t>activities </a:t>
            </a:r>
            <a:r>
              <a:rPr sz="2150" spc="15" dirty="0">
                <a:latin typeface="Calibri"/>
                <a:cs typeface="Calibri"/>
              </a:rPr>
              <a:t>performed </a:t>
            </a:r>
            <a:r>
              <a:rPr sz="2150" spc="10" dirty="0">
                <a:latin typeface="Calibri"/>
                <a:cs typeface="Calibri"/>
              </a:rPr>
              <a:t>prior to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spc="10" dirty="0">
                <a:latin typeface="Calibri"/>
                <a:cs typeface="Calibri"/>
              </a:rPr>
              <a:t>release</a:t>
            </a:r>
            <a:endParaRPr sz="2150">
              <a:latin typeface="Calibri"/>
              <a:cs typeface="Calibri"/>
            </a:endParaRPr>
          </a:p>
          <a:p>
            <a:pPr marL="822960" lvl="1" indent="-311785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822960" algn="l"/>
                <a:tab pos="823594" algn="l"/>
              </a:tabLst>
            </a:pPr>
            <a:r>
              <a:rPr sz="2150" spc="10" dirty="0">
                <a:latin typeface="Calibri"/>
                <a:cs typeface="Calibri"/>
              </a:rPr>
              <a:t>Examination of threat</a:t>
            </a:r>
            <a:r>
              <a:rPr sz="2150" spc="-45" dirty="0">
                <a:latin typeface="Calibri"/>
                <a:cs typeface="Calibri"/>
              </a:rPr>
              <a:t> </a:t>
            </a:r>
            <a:r>
              <a:rPr sz="2150" spc="15" dirty="0">
                <a:latin typeface="Calibri"/>
                <a:cs typeface="Calibri"/>
              </a:rPr>
              <a:t>models</a:t>
            </a:r>
            <a:endParaRPr sz="2150">
              <a:latin typeface="Calibri"/>
              <a:cs typeface="Calibri"/>
            </a:endParaRPr>
          </a:p>
          <a:p>
            <a:pPr marL="815975" marR="5080" lvl="1" indent="-304800">
              <a:lnSpc>
                <a:spcPct val="102299"/>
              </a:lnSpc>
              <a:spcBef>
                <a:spcPts val="520"/>
              </a:spcBef>
              <a:buFont typeface="Arial"/>
              <a:buChar char="–"/>
              <a:tabLst>
                <a:tab pos="822960" algn="l"/>
                <a:tab pos="823594" algn="l"/>
              </a:tabLst>
            </a:pPr>
            <a:r>
              <a:rPr sz="2150" spc="15" dirty="0">
                <a:latin typeface="Calibri"/>
                <a:cs typeface="Calibri"/>
              </a:rPr>
              <a:t>Review </a:t>
            </a:r>
            <a:r>
              <a:rPr sz="2150" spc="10" dirty="0">
                <a:latin typeface="Calibri"/>
                <a:cs typeface="Calibri"/>
              </a:rPr>
              <a:t>of exception requests, security tool output, </a:t>
            </a:r>
            <a:r>
              <a:rPr sz="2150" spc="15" dirty="0">
                <a:latin typeface="Calibri"/>
                <a:cs typeface="Calibri"/>
              </a:rPr>
              <a:t>performance </a:t>
            </a:r>
            <a:r>
              <a:rPr sz="2150" spc="10" dirty="0">
                <a:latin typeface="Calibri"/>
                <a:cs typeface="Calibri"/>
              </a:rPr>
              <a:t>against  </a:t>
            </a:r>
            <a:r>
              <a:rPr sz="2150" spc="15" dirty="0">
                <a:latin typeface="Calibri"/>
                <a:cs typeface="Calibri"/>
              </a:rPr>
              <a:t>bug</a:t>
            </a:r>
            <a:r>
              <a:rPr sz="2150" spc="-80" dirty="0">
                <a:latin typeface="Calibri"/>
                <a:cs typeface="Calibri"/>
              </a:rPr>
              <a:t> </a:t>
            </a:r>
            <a:r>
              <a:rPr sz="2150" spc="10" dirty="0">
                <a:latin typeface="Calibri"/>
                <a:cs typeface="Calibri"/>
              </a:rPr>
              <a:t>bars</a:t>
            </a:r>
            <a:endParaRPr sz="2150">
              <a:latin typeface="Calibri"/>
              <a:cs typeface="Calibri"/>
            </a:endParaRPr>
          </a:p>
          <a:p>
            <a:pPr marL="208279" indent="-195580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208915" algn="l"/>
              </a:tabLst>
            </a:pPr>
            <a:r>
              <a:rPr sz="2150" spc="15" dirty="0">
                <a:latin typeface="Calibri"/>
                <a:cs typeface="Calibri"/>
              </a:rPr>
              <a:t>The </a:t>
            </a:r>
            <a:r>
              <a:rPr sz="2150" spc="10" dirty="0">
                <a:latin typeface="Calibri"/>
                <a:cs typeface="Calibri"/>
              </a:rPr>
              <a:t>Final Security </a:t>
            </a:r>
            <a:r>
              <a:rPr sz="2150" spc="15" dirty="0">
                <a:latin typeface="Calibri"/>
                <a:cs typeface="Calibri"/>
              </a:rPr>
              <a:t>Review </a:t>
            </a:r>
            <a:r>
              <a:rPr sz="2150" spc="10" dirty="0">
                <a:latin typeface="Calibri"/>
                <a:cs typeface="Calibri"/>
              </a:rPr>
              <a:t>(FSR) </a:t>
            </a:r>
            <a:r>
              <a:rPr sz="2150" spc="5" dirty="0">
                <a:latin typeface="Calibri"/>
                <a:cs typeface="Calibri"/>
              </a:rPr>
              <a:t>is</a:t>
            </a:r>
            <a:r>
              <a:rPr sz="2150" spc="-65" dirty="0">
                <a:latin typeface="Calibri"/>
                <a:cs typeface="Calibri"/>
              </a:rPr>
              <a:t> </a:t>
            </a:r>
            <a:r>
              <a:rPr sz="2150" spc="15" dirty="0">
                <a:latin typeface="Calibri"/>
                <a:cs typeface="Calibri"/>
              </a:rPr>
              <a:t>NOT:</a:t>
            </a:r>
            <a:endParaRPr sz="2150">
              <a:latin typeface="Calibri"/>
              <a:cs typeface="Calibri"/>
            </a:endParaRPr>
          </a:p>
          <a:p>
            <a:pPr marL="822960" lvl="1" indent="-311785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822960" algn="l"/>
                <a:tab pos="823594" algn="l"/>
              </a:tabLst>
            </a:pPr>
            <a:r>
              <a:rPr sz="2150" spc="15" dirty="0">
                <a:latin typeface="Calibri"/>
                <a:cs typeface="Calibri"/>
              </a:rPr>
              <a:t>A </a:t>
            </a:r>
            <a:r>
              <a:rPr sz="2150" spc="10" dirty="0">
                <a:latin typeface="Calibri"/>
                <a:cs typeface="Calibri"/>
              </a:rPr>
              <a:t>penetration test </a:t>
            </a:r>
            <a:r>
              <a:rPr sz="2150" spc="15" dirty="0">
                <a:latin typeface="Calibri"/>
                <a:cs typeface="Calibri"/>
              </a:rPr>
              <a:t>– no </a:t>
            </a:r>
            <a:r>
              <a:rPr sz="2150" spc="10" dirty="0">
                <a:latin typeface="Calibri"/>
                <a:cs typeface="Calibri"/>
              </a:rPr>
              <a:t>“penetrate </a:t>
            </a:r>
            <a:r>
              <a:rPr sz="2150" spc="15" dirty="0">
                <a:latin typeface="Calibri"/>
                <a:cs typeface="Calibri"/>
              </a:rPr>
              <a:t>and </a:t>
            </a:r>
            <a:r>
              <a:rPr sz="2150" spc="10" dirty="0">
                <a:latin typeface="Calibri"/>
                <a:cs typeface="Calibri"/>
              </a:rPr>
              <a:t>patch”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spc="10" dirty="0">
                <a:latin typeface="Calibri"/>
                <a:cs typeface="Calibri"/>
              </a:rPr>
              <a:t>allowed</a:t>
            </a:r>
            <a:endParaRPr sz="2150">
              <a:latin typeface="Calibri"/>
              <a:cs typeface="Calibri"/>
            </a:endParaRPr>
          </a:p>
          <a:p>
            <a:pPr marL="822960" lvl="1" indent="-311785">
              <a:lnSpc>
                <a:spcPct val="100000"/>
              </a:lnSpc>
              <a:spcBef>
                <a:spcPts val="470"/>
              </a:spcBef>
              <a:buFont typeface="Arial"/>
              <a:buChar char="–"/>
              <a:tabLst>
                <a:tab pos="822960" algn="l"/>
                <a:tab pos="823594" algn="l"/>
              </a:tabLst>
            </a:pPr>
            <a:r>
              <a:rPr sz="2150" spc="15" dirty="0">
                <a:latin typeface="Calibri"/>
                <a:cs typeface="Calibri"/>
              </a:rPr>
              <a:t>The </a:t>
            </a:r>
            <a:r>
              <a:rPr sz="2150" spc="10" dirty="0">
                <a:latin typeface="Calibri"/>
                <a:cs typeface="Calibri"/>
              </a:rPr>
              <a:t>ﬁrst time security </a:t>
            </a:r>
            <a:r>
              <a:rPr sz="2150" spc="5" dirty="0">
                <a:latin typeface="Calibri"/>
                <a:cs typeface="Calibri"/>
              </a:rPr>
              <a:t>is</a:t>
            </a:r>
            <a:r>
              <a:rPr sz="2150" spc="-40" dirty="0">
                <a:latin typeface="Calibri"/>
                <a:cs typeface="Calibri"/>
              </a:rPr>
              <a:t> </a:t>
            </a:r>
            <a:r>
              <a:rPr sz="2150" spc="10" dirty="0">
                <a:latin typeface="Calibri"/>
                <a:cs typeface="Calibri"/>
              </a:rPr>
              <a:t>reviewed</a:t>
            </a:r>
            <a:endParaRPr sz="2150">
              <a:latin typeface="Calibri"/>
              <a:cs typeface="Calibri"/>
            </a:endParaRPr>
          </a:p>
          <a:p>
            <a:pPr marL="822960" lvl="1" indent="-311785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822960" algn="l"/>
                <a:tab pos="823594" algn="l"/>
              </a:tabLst>
            </a:pPr>
            <a:r>
              <a:rPr sz="2150" spc="15" dirty="0">
                <a:latin typeface="Calibri"/>
                <a:cs typeface="Calibri"/>
              </a:rPr>
              <a:t>A </a:t>
            </a:r>
            <a:r>
              <a:rPr sz="2150" spc="10" dirty="0">
                <a:latin typeface="Calibri"/>
                <a:cs typeface="Calibri"/>
              </a:rPr>
              <a:t>signoﬀ</a:t>
            </a:r>
            <a:r>
              <a:rPr sz="2150" spc="-65" dirty="0">
                <a:latin typeface="Calibri"/>
                <a:cs typeface="Calibri"/>
              </a:rPr>
              <a:t> </a:t>
            </a:r>
            <a:r>
              <a:rPr sz="2150" spc="10" dirty="0">
                <a:latin typeface="Calibri"/>
                <a:cs typeface="Calibri"/>
              </a:rPr>
              <a:t>process</a:t>
            </a:r>
            <a:endParaRPr sz="2150">
              <a:latin typeface="Calibri"/>
              <a:cs typeface="Calibri"/>
            </a:endParaRPr>
          </a:p>
          <a:p>
            <a:pPr marL="822960" lvl="1" indent="-311785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822960" algn="l"/>
                <a:tab pos="823594" algn="l"/>
              </a:tabLst>
            </a:pPr>
            <a:r>
              <a:rPr sz="2150" spc="15" dirty="0">
                <a:latin typeface="Calibri"/>
                <a:cs typeface="Calibri"/>
              </a:rPr>
              <a:t>A </a:t>
            </a:r>
            <a:r>
              <a:rPr sz="2150" spc="10" dirty="0">
                <a:latin typeface="Calibri"/>
                <a:cs typeface="Calibri"/>
              </a:rPr>
              <a:t>“catchall” </a:t>
            </a:r>
            <a:r>
              <a:rPr sz="2150" spc="15" dirty="0">
                <a:latin typeface="Calibri"/>
                <a:cs typeface="Calibri"/>
              </a:rPr>
              <a:t>phase </a:t>
            </a:r>
            <a:r>
              <a:rPr sz="2150" spc="10" dirty="0">
                <a:latin typeface="Calibri"/>
                <a:cs typeface="Calibri"/>
              </a:rPr>
              <a:t>for missed </a:t>
            </a:r>
            <a:r>
              <a:rPr sz="2150" spc="15" dirty="0">
                <a:latin typeface="Calibri"/>
                <a:cs typeface="Calibri"/>
              </a:rPr>
              <a:t>work </a:t>
            </a:r>
            <a:r>
              <a:rPr sz="2150" spc="10" dirty="0">
                <a:latin typeface="Calibri"/>
                <a:cs typeface="Calibri"/>
              </a:rPr>
              <a:t>in earlier</a:t>
            </a:r>
            <a:r>
              <a:rPr sz="2150" spc="-35" dirty="0">
                <a:latin typeface="Calibri"/>
                <a:cs typeface="Calibri"/>
              </a:rPr>
              <a:t> </a:t>
            </a:r>
            <a:r>
              <a:rPr sz="2150" spc="10" dirty="0">
                <a:latin typeface="Calibri"/>
                <a:cs typeface="Calibri"/>
              </a:rPr>
              <a:t>phases</a:t>
            </a:r>
            <a:endParaRPr sz="2150">
              <a:latin typeface="Calibri"/>
              <a:cs typeface="Calibri"/>
            </a:endParaRPr>
          </a:p>
          <a:p>
            <a:pPr marL="206375" marR="539750" indent="-193675">
              <a:lnSpc>
                <a:spcPts val="2530"/>
              </a:lnSpc>
              <a:spcBef>
                <a:spcPts val="705"/>
              </a:spcBef>
              <a:buFont typeface="Arial"/>
              <a:buChar char="•"/>
              <a:tabLst>
                <a:tab pos="208915" algn="l"/>
              </a:tabLst>
            </a:pPr>
            <a:r>
              <a:rPr sz="2150" spc="15" dirty="0">
                <a:latin typeface="Calibri"/>
                <a:cs typeface="Calibri"/>
              </a:rPr>
              <a:t>Key </a:t>
            </a:r>
            <a:r>
              <a:rPr sz="2150" spc="10" dirty="0">
                <a:latin typeface="Calibri"/>
                <a:cs typeface="Calibri"/>
              </a:rPr>
              <a:t>concept: </a:t>
            </a:r>
            <a:r>
              <a:rPr sz="2150" spc="15" dirty="0">
                <a:latin typeface="Calibri"/>
                <a:cs typeface="Calibri"/>
              </a:rPr>
              <a:t>The </a:t>
            </a:r>
            <a:r>
              <a:rPr sz="2150" spc="10" dirty="0">
                <a:latin typeface="Calibri"/>
                <a:cs typeface="Calibri"/>
              </a:rPr>
              <a:t>tasks for this </a:t>
            </a:r>
            <a:r>
              <a:rPr sz="2150" spc="15" dirty="0">
                <a:latin typeface="Calibri"/>
                <a:cs typeface="Calibri"/>
              </a:rPr>
              <a:t>phase </a:t>
            </a:r>
            <a:r>
              <a:rPr sz="2150" spc="10" dirty="0">
                <a:latin typeface="Calibri"/>
                <a:cs typeface="Calibri"/>
              </a:rPr>
              <a:t>are </a:t>
            </a:r>
            <a:r>
              <a:rPr sz="2150" spc="15" dirty="0">
                <a:latin typeface="Calibri"/>
                <a:cs typeface="Calibri"/>
              </a:rPr>
              <a:t>used </a:t>
            </a:r>
            <a:r>
              <a:rPr sz="2150" spc="10" dirty="0">
                <a:latin typeface="Calibri"/>
                <a:cs typeface="Calibri"/>
              </a:rPr>
              <a:t>as </a:t>
            </a:r>
            <a:r>
              <a:rPr sz="2150" spc="15" dirty="0">
                <a:latin typeface="Calibri"/>
                <a:cs typeface="Calibri"/>
              </a:rPr>
              <a:t>a </a:t>
            </a:r>
            <a:r>
              <a:rPr sz="2150" spc="10" dirty="0">
                <a:latin typeface="Calibri"/>
                <a:cs typeface="Calibri"/>
              </a:rPr>
              <a:t>determining factor</a:t>
            </a:r>
            <a:r>
              <a:rPr sz="2150" spc="-40" dirty="0">
                <a:latin typeface="Calibri"/>
                <a:cs typeface="Calibri"/>
              </a:rPr>
              <a:t> </a:t>
            </a:r>
            <a:r>
              <a:rPr sz="2150" spc="15" dirty="0">
                <a:latin typeface="Calibri"/>
                <a:cs typeface="Calibri"/>
              </a:rPr>
              <a:t>on  whether </a:t>
            </a:r>
            <a:r>
              <a:rPr sz="2150" spc="10" dirty="0">
                <a:latin typeface="Calibri"/>
                <a:cs typeface="Calibri"/>
              </a:rPr>
              <a:t>or not to</a:t>
            </a:r>
            <a:r>
              <a:rPr sz="2150" spc="-65" dirty="0">
                <a:latin typeface="Calibri"/>
                <a:cs typeface="Calibri"/>
              </a:rPr>
              <a:t> </a:t>
            </a:r>
            <a:r>
              <a:rPr sz="2150" spc="10" dirty="0">
                <a:latin typeface="Calibri"/>
                <a:cs typeface="Calibri"/>
              </a:rPr>
              <a:t>release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4600" y="2585552"/>
            <a:ext cx="1544852" cy="7431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755676" y="2856690"/>
            <a:ext cx="43624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08389" y="2585552"/>
            <a:ext cx="1659178" cy="7431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83971" y="2856690"/>
            <a:ext cx="73787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86504" y="2585552"/>
            <a:ext cx="1659178" cy="7431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49163" y="2856690"/>
            <a:ext cx="36576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sig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64619" y="2585552"/>
            <a:ext cx="1659178" cy="7431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690211" y="2856690"/>
            <a:ext cx="84201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642748" y="2585552"/>
            <a:ext cx="1659178" cy="7431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185552" y="2856690"/>
            <a:ext cx="60960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Veriﬁc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020863" y="2585552"/>
            <a:ext cx="1668246" cy="7431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661213" y="2856690"/>
            <a:ext cx="416559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398978" y="2585552"/>
            <a:ext cx="1668246" cy="7431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992748" y="2856690"/>
            <a:ext cx="511809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978900" y="5966117"/>
            <a:ext cx="2108200" cy="200164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41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80474" y="3202249"/>
            <a:ext cx="792419" cy="8010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50210" y="3236366"/>
            <a:ext cx="652932" cy="6806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50210" y="3236372"/>
            <a:ext cx="653415" cy="680720"/>
          </a:xfrm>
          <a:custGeom>
            <a:avLst/>
            <a:gdLst/>
            <a:ahLst/>
            <a:cxnLst/>
            <a:rect l="l" t="t" r="r" b="b"/>
            <a:pathLst>
              <a:path w="653415" h="680720">
                <a:moveTo>
                  <a:pt x="0" y="326351"/>
                </a:moveTo>
                <a:lnTo>
                  <a:pt x="163232" y="326351"/>
                </a:lnTo>
                <a:lnTo>
                  <a:pt x="163232" y="680676"/>
                </a:lnTo>
                <a:lnTo>
                  <a:pt x="489697" y="680676"/>
                </a:lnTo>
                <a:lnTo>
                  <a:pt x="489697" y="326351"/>
                </a:lnTo>
                <a:lnTo>
                  <a:pt x="652929" y="326351"/>
                </a:lnTo>
                <a:lnTo>
                  <a:pt x="326464" y="0"/>
                </a:lnTo>
                <a:lnTo>
                  <a:pt x="0" y="326351"/>
                </a:lnTo>
                <a:close/>
              </a:path>
            </a:pathLst>
          </a:custGeom>
          <a:ln w="10200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70634" y="3565220"/>
            <a:ext cx="6610350" cy="2945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5" dirty="0">
                <a:solidFill>
                  <a:srgbClr val="4F81BD"/>
                </a:solidFill>
                <a:latin typeface="Arial"/>
                <a:cs typeface="Arial"/>
              </a:rPr>
              <a:t>Security </a:t>
            </a:r>
            <a:r>
              <a:rPr sz="2550" spc="10" dirty="0">
                <a:solidFill>
                  <a:srgbClr val="4F81BD"/>
                </a:solidFill>
                <a:latin typeface="Arial"/>
                <a:cs typeface="Arial"/>
              </a:rPr>
              <a:t>response </a:t>
            </a:r>
            <a:r>
              <a:rPr sz="2550" spc="5" dirty="0">
                <a:solidFill>
                  <a:srgbClr val="4F81BD"/>
                </a:solidFill>
                <a:latin typeface="Arial"/>
                <a:cs typeface="Arial"/>
              </a:rPr>
              <a:t>plan</a:t>
            </a:r>
            <a:r>
              <a:rPr sz="2550" spc="-40" dirty="0">
                <a:solidFill>
                  <a:srgbClr val="4F81BD"/>
                </a:solidFill>
                <a:latin typeface="Arial"/>
                <a:cs typeface="Arial"/>
              </a:rPr>
              <a:t> </a:t>
            </a:r>
            <a:r>
              <a:rPr sz="2550" spc="10" dirty="0">
                <a:solidFill>
                  <a:srgbClr val="4F81BD"/>
                </a:solidFill>
                <a:latin typeface="Arial"/>
                <a:cs typeface="Arial"/>
              </a:rPr>
              <a:t>complete</a:t>
            </a:r>
            <a:endParaRPr sz="2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Times New Roman"/>
              <a:cs typeface="Times New Roman"/>
            </a:endParaRPr>
          </a:p>
          <a:p>
            <a:pPr marL="630555" indent="-190500">
              <a:lnSpc>
                <a:spcPct val="100000"/>
              </a:lnSpc>
              <a:buFont typeface="Arial"/>
              <a:buChar char="•"/>
              <a:tabLst>
                <a:tab pos="632460" algn="l"/>
              </a:tabLst>
            </a:pPr>
            <a:r>
              <a:rPr sz="2150" spc="-5" dirty="0">
                <a:latin typeface="Calibri"/>
                <a:cs typeface="Calibri"/>
              </a:rPr>
              <a:t>User </a:t>
            </a:r>
            <a:r>
              <a:rPr sz="2150" spc="-10" dirty="0">
                <a:latin typeface="Calibri"/>
                <a:cs typeface="Calibri"/>
              </a:rPr>
              <a:t>documentation </a:t>
            </a:r>
            <a:r>
              <a:rPr sz="2150" spc="-5" dirty="0">
                <a:latin typeface="Calibri"/>
                <a:cs typeface="Calibri"/>
              </a:rPr>
              <a:t>up to</a:t>
            </a:r>
            <a:r>
              <a:rPr sz="2150" spc="-25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date</a:t>
            </a:r>
            <a:endParaRPr sz="2150">
              <a:latin typeface="Calibri"/>
              <a:cs typeface="Calibri"/>
            </a:endParaRPr>
          </a:p>
          <a:p>
            <a:pPr marL="630555" marR="795655" indent="-190500">
              <a:lnSpc>
                <a:spcPts val="2480"/>
              </a:lnSpc>
              <a:spcBef>
                <a:spcPts val="670"/>
              </a:spcBef>
              <a:buFont typeface="Arial"/>
              <a:buChar char="•"/>
              <a:tabLst>
                <a:tab pos="632460" algn="l"/>
              </a:tabLst>
            </a:pPr>
            <a:r>
              <a:rPr sz="2150" spc="-5" dirty="0">
                <a:latin typeface="Calibri"/>
                <a:cs typeface="Calibri"/>
              </a:rPr>
              <a:t>Archive as per your process necessary ﬁles</a:t>
            </a:r>
            <a:r>
              <a:rPr sz="2150" spc="-5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and  information:</a:t>
            </a:r>
            <a:endParaRPr sz="2150">
              <a:latin typeface="Calibri"/>
              <a:cs typeface="Calibri"/>
            </a:endParaRPr>
          </a:p>
          <a:p>
            <a:pPr marL="1228725" marR="5080" indent="-299720">
              <a:lnSpc>
                <a:spcPct val="100400"/>
              </a:lnSpc>
              <a:spcBef>
                <a:spcPts val="425"/>
              </a:spcBef>
              <a:tabLst>
                <a:tab pos="1235710" algn="l"/>
              </a:tabLst>
            </a:pPr>
            <a:r>
              <a:rPr sz="2150" spc="-5" dirty="0">
                <a:latin typeface="Arial"/>
                <a:cs typeface="Arial"/>
              </a:rPr>
              <a:t>–		</a:t>
            </a:r>
            <a:r>
              <a:rPr sz="2150" spc="-5" dirty="0">
                <a:latin typeface="Calibri"/>
                <a:cs typeface="Calibri"/>
              </a:rPr>
              <a:t>Examples:  source code, symbols,</a:t>
            </a:r>
            <a:r>
              <a:rPr sz="2150" spc="-35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threat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models,  etc</a:t>
            </a:r>
            <a:endParaRPr sz="2150">
              <a:latin typeface="Calibri"/>
              <a:cs typeface="Calibri"/>
            </a:endParaRPr>
          </a:p>
          <a:p>
            <a:pPr marL="631825" indent="-19177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632460" algn="l"/>
              </a:tabLst>
            </a:pPr>
            <a:r>
              <a:rPr sz="2150" spc="-5" dirty="0">
                <a:latin typeface="Calibri"/>
                <a:cs typeface="Calibri"/>
              </a:rPr>
              <a:t>Complete ﬁnal</a:t>
            </a:r>
            <a:r>
              <a:rPr sz="2150" spc="-8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signoﬀs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63700" y="2490205"/>
            <a:ext cx="1552041" cy="7298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01626" y="2750410"/>
            <a:ext cx="429259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39719" y="2490205"/>
            <a:ext cx="1629359" cy="7298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407842" y="2750410"/>
            <a:ext cx="72517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93069" y="2490205"/>
            <a:ext cx="1629359" cy="7298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944897" y="2750410"/>
            <a:ext cx="35941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46407" y="2490205"/>
            <a:ext cx="1638261" cy="7298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065423" y="2750410"/>
            <a:ext cx="82740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Implemen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tati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99757" y="2490205"/>
            <a:ext cx="1638261" cy="7298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533896" y="2750410"/>
            <a:ext cx="59944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Veriﬁc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353094" y="2490205"/>
            <a:ext cx="1638261" cy="7298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983019" y="2750410"/>
            <a:ext cx="40957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706444" y="2490205"/>
            <a:ext cx="1634655" cy="72984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290618" y="2750410"/>
            <a:ext cx="50292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0710">
              <a:lnSpc>
                <a:spcPct val="100000"/>
              </a:lnSpc>
            </a:pPr>
            <a:r>
              <a:rPr sz="4250" b="0" spc="10" dirty="0">
                <a:latin typeface="Arial"/>
                <a:cs typeface="Arial"/>
              </a:rPr>
              <a:t>Practice </a:t>
            </a:r>
            <a:r>
              <a:rPr sz="4250" b="0" spc="15" dirty="0">
                <a:latin typeface="Arial"/>
                <a:cs typeface="Arial"/>
              </a:rPr>
              <a:t>16:</a:t>
            </a:r>
            <a:r>
              <a:rPr sz="4250" b="0" spc="-40" dirty="0">
                <a:latin typeface="Arial"/>
                <a:cs typeface="Arial"/>
              </a:rPr>
              <a:t> </a:t>
            </a:r>
            <a:r>
              <a:rPr sz="4250" b="0" spc="15" dirty="0">
                <a:latin typeface="Arial"/>
                <a:cs typeface="Arial"/>
              </a:rPr>
              <a:t>Release/Archive</a:t>
            </a:r>
            <a:endParaRPr sz="42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356079" y="5534431"/>
            <a:ext cx="2985020" cy="31015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998078" y="8396858"/>
            <a:ext cx="456501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solidFill>
                  <a:srgbClr val="7F7F7F"/>
                </a:solidFill>
                <a:latin typeface="Calibri"/>
                <a:cs typeface="Calibri"/>
                <a:hlinkClick r:id="rId16"/>
              </a:rPr>
              <a:t>http://lildaveslife.blogspot.com/2011_11_01_archive.html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42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85876" y="1672937"/>
            <a:ext cx="9480550" cy="1299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050"/>
              </a:lnSpc>
              <a:tabLst>
                <a:tab pos="2983230" algn="l"/>
              </a:tabLst>
            </a:pPr>
            <a:r>
              <a:rPr sz="4700" b="0" spc="-10" dirty="0">
                <a:latin typeface="Calibri"/>
                <a:cs typeface="Calibri"/>
              </a:rPr>
              <a:t>Practice</a:t>
            </a:r>
            <a:r>
              <a:rPr sz="4700" b="0" spc="20" dirty="0">
                <a:latin typeface="Calibri"/>
                <a:cs typeface="Calibri"/>
              </a:rPr>
              <a:t> </a:t>
            </a:r>
            <a:r>
              <a:rPr sz="4700" b="0" spc="-5" dirty="0">
                <a:latin typeface="Calibri"/>
                <a:cs typeface="Calibri"/>
              </a:rPr>
              <a:t>17:	</a:t>
            </a:r>
            <a:r>
              <a:rPr sz="4700" b="0" dirty="0">
                <a:latin typeface="Calibri"/>
                <a:cs typeface="Calibri"/>
              </a:rPr>
              <a:t>Execute</a:t>
            </a:r>
            <a:r>
              <a:rPr sz="4700" b="0" spc="-35" dirty="0">
                <a:latin typeface="Calibri"/>
                <a:cs typeface="Calibri"/>
              </a:rPr>
              <a:t> </a:t>
            </a:r>
            <a:r>
              <a:rPr sz="4700" b="0" dirty="0">
                <a:latin typeface="Calibri"/>
                <a:cs typeface="Calibri"/>
              </a:rPr>
              <a:t>Incident</a:t>
            </a:r>
            <a:r>
              <a:rPr sz="4700" b="0" spc="-35" dirty="0">
                <a:latin typeface="Calibri"/>
                <a:cs typeface="Calibri"/>
              </a:rPr>
              <a:t> </a:t>
            </a:r>
            <a:r>
              <a:rPr sz="4700" b="0" spc="-5" dirty="0">
                <a:latin typeface="Calibri"/>
                <a:cs typeface="Calibri"/>
              </a:rPr>
              <a:t>Response </a:t>
            </a:r>
            <a:r>
              <a:rPr sz="4700" b="0" dirty="0">
                <a:latin typeface="Calibri"/>
                <a:cs typeface="Calibri"/>
              </a:rPr>
              <a:t> Plan</a:t>
            </a:r>
            <a:endParaRPr sz="47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217378" y="3839696"/>
            <a:ext cx="859416" cy="878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88993" y="3877132"/>
            <a:ext cx="716178" cy="746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88994" y="3877134"/>
            <a:ext cx="716280" cy="747395"/>
          </a:xfrm>
          <a:custGeom>
            <a:avLst/>
            <a:gdLst/>
            <a:ahLst/>
            <a:cxnLst/>
            <a:rect l="l" t="t" r="r" b="b"/>
            <a:pathLst>
              <a:path w="716279" h="747395">
                <a:moveTo>
                  <a:pt x="0" y="358101"/>
                </a:moveTo>
                <a:lnTo>
                  <a:pt x="179044" y="358101"/>
                </a:lnTo>
                <a:lnTo>
                  <a:pt x="179044" y="746897"/>
                </a:lnTo>
                <a:lnTo>
                  <a:pt x="537135" y="746897"/>
                </a:lnTo>
                <a:lnTo>
                  <a:pt x="537135" y="358101"/>
                </a:lnTo>
                <a:lnTo>
                  <a:pt x="716180" y="358101"/>
                </a:lnTo>
                <a:lnTo>
                  <a:pt x="358089" y="0"/>
                </a:lnTo>
                <a:lnTo>
                  <a:pt x="0" y="358101"/>
                </a:lnTo>
                <a:close/>
              </a:path>
            </a:pathLst>
          </a:custGeom>
          <a:ln w="11190">
            <a:solidFill>
              <a:srgbClr val="CC61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30972" y="4239662"/>
            <a:ext cx="7376795" cy="3543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5" dirty="0">
                <a:solidFill>
                  <a:srgbClr val="4F81BD"/>
                </a:solidFill>
                <a:latin typeface="Arial"/>
                <a:cs typeface="Arial"/>
              </a:rPr>
              <a:t>“Plan the work, work the</a:t>
            </a:r>
            <a:r>
              <a:rPr sz="2100" spc="-65" dirty="0">
                <a:solidFill>
                  <a:srgbClr val="4F81BD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4F81BD"/>
                </a:solidFill>
                <a:latin typeface="Arial"/>
                <a:cs typeface="Arial"/>
              </a:rPr>
              <a:t>plan…”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2100" spc="5" dirty="0">
                <a:solidFill>
                  <a:srgbClr val="4F81BD"/>
                </a:solidFill>
                <a:latin typeface="Arial"/>
                <a:cs typeface="Arial"/>
              </a:rPr>
              <a:t>“Plans are nothing; planning is</a:t>
            </a:r>
            <a:r>
              <a:rPr sz="2100" spc="-60" dirty="0">
                <a:solidFill>
                  <a:srgbClr val="4F81BD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4F81BD"/>
                </a:solidFill>
                <a:latin typeface="Arial"/>
                <a:cs typeface="Arial"/>
              </a:rPr>
              <a:t>everything.”</a:t>
            </a:r>
            <a:endParaRPr sz="2100">
              <a:latin typeface="Arial"/>
              <a:cs typeface="Arial"/>
            </a:endParaRPr>
          </a:p>
          <a:p>
            <a:pPr marL="220979">
              <a:lnSpc>
                <a:spcPct val="100000"/>
              </a:lnSpc>
              <a:spcBef>
                <a:spcPts val="65"/>
              </a:spcBef>
            </a:pPr>
            <a:r>
              <a:rPr sz="2100" u="heavy" spc="5" dirty="0">
                <a:solidFill>
                  <a:srgbClr val="0000FF"/>
                </a:solidFill>
                <a:latin typeface="Calibri"/>
                <a:cs typeface="Calibri"/>
              </a:rPr>
              <a:t>Dwight D.</a:t>
            </a:r>
            <a:r>
              <a:rPr sz="2100" u="heavy" spc="-7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100" u="heavy" spc="5" dirty="0">
                <a:solidFill>
                  <a:srgbClr val="0000FF"/>
                </a:solidFill>
                <a:latin typeface="Calibri"/>
                <a:cs typeface="Calibri"/>
              </a:rPr>
              <a:t>Eisenhower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2100" spc="5" dirty="0">
                <a:latin typeface="Calibri"/>
                <a:cs typeface="Calibri"/>
              </a:rPr>
              <a:t>”</a:t>
            </a:r>
            <a:r>
              <a:rPr sz="2100" spc="5" dirty="0">
                <a:solidFill>
                  <a:srgbClr val="4F81BD"/>
                </a:solidFill>
                <a:latin typeface="Arial"/>
                <a:cs typeface="Arial"/>
              </a:rPr>
              <a:t>No battle plan survives contact with the</a:t>
            </a:r>
            <a:r>
              <a:rPr sz="2100" spc="-50" dirty="0">
                <a:solidFill>
                  <a:srgbClr val="4F81BD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4F81BD"/>
                </a:solidFill>
                <a:latin typeface="Arial"/>
                <a:cs typeface="Arial"/>
              </a:rPr>
              <a:t>enemy”</a:t>
            </a:r>
            <a:endParaRPr sz="2100">
              <a:latin typeface="Arial"/>
              <a:cs typeface="Arial"/>
            </a:endParaRPr>
          </a:p>
          <a:p>
            <a:pPr marL="220979">
              <a:lnSpc>
                <a:spcPct val="100000"/>
              </a:lnSpc>
              <a:spcBef>
                <a:spcPts val="65"/>
              </a:spcBef>
            </a:pPr>
            <a:r>
              <a:rPr sz="2100" u="heavy" dirty="0">
                <a:solidFill>
                  <a:srgbClr val="0000FF"/>
                </a:solidFill>
                <a:latin typeface="Calibri"/>
                <a:cs typeface="Calibri"/>
              </a:rPr>
              <a:t>Colin</a:t>
            </a:r>
            <a:r>
              <a:rPr sz="2100" u="heavy" spc="-7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100" u="heavy" dirty="0">
                <a:solidFill>
                  <a:srgbClr val="0000FF"/>
                </a:solidFill>
                <a:latin typeface="Calibri"/>
                <a:cs typeface="Calibri"/>
              </a:rPr>
              <a:t>Powell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imes New Roman"/>
              <a:cs typeface="Times New Roman"/>
            </a:endParaRPr>
          </a:p>
          <a:p>
            <a:pPr marL="351155" indent="-208915">
              <a:lnSpc>
                <a:spcPct val="100000"/>
              </a:lnSpc>
              <a:buFont typeface="Arial"/>
              <a:buChar char="•"/>
              <a:tabLst>
                <a:tab pos="353060" algn="l"/>
              </a:tabLst>
            </a:pPr>
            <a:r>
              <a:rPr sz="2350" dirty="0">
                <a:latin typeface="Calibri"/>
                <a:cs typeface="Calibri"/>
              </a:rPr>
              <a:t>Alas, </a:t>
            </a:r>
            <a:r>
              <a:rPr sz="2350" spc="-5" dirty="0">
                <a:latin typeface="Calibri"/>
                <a:cs typeface="Calibri"/>
              </a:rPr>
              <a:t>some vulnerabilities </a:t>
            </a:r>
            <a:r>
              <a:rPr sz="2350" dirty="0">
                <a:latin typeface="Calibri"/>
                <a:cs typeface="Calibri"/>
              </a:rPr>
              <a:t>may be </a:t>
            </a:r>
            <a:r>
              <a:rPr sz="2350" spc="-5" dirty="0">
                <a:latin typeface="Calibri"/>
                <a:cs typeface="Calibri"/>
              </a:rPr>
              <a:t>discovered </a:t>
            </a:r>
            <a:r>
              <a:rPr sz="2350" spc="-15" dirty="0">
                <a:latin typeface="Calibri"/>
                <a:cs typeface="Calibri"/>
              </a:rPr>
              <a:t>after</a:t>
            </a:r>
            <a:r>
              <a:rPr sz="2350" spc="4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release</a:t>
            </a:r>
            <a:endParaRPr sz="2350">
              <a:latin typeface="Calibri"/>
              <a:cs typeface="Calibri"/>
            </a:endParaRPr>
          </a:p>
          <a:p>
            <a:pPr marL="351155" marR="309245" indent="-208915">
              <a:lnSpc>
                <a:spcPts val="2730"/>
              </a:lnSpc>
              <a:spcBef>
                <a:spcPts val="730"/>
              </a:spcBef>
              <a:buFont typeface="Arial"/>
              <a:buChar char="•"/>
              <a:tabLst>
                <a:tab pos="353060" algn="l"/>
              </a:tabLst>
            </a:pPr>
            <a:r>
              <a:rPr sz="2350" dirty="0">
                <a:latin typeface="Calibri"/>
                <a:cs typeface="Calibri"/>
              </a:rPr>
              <a:t>Get ready to execute </a:t>
            </a:r>
            <a:r>
              <a:rPr sz="2350" spc="-5" dirty="0">
                <a:latin typeface="Calibri"/>
                <a:cs typeface="Calibri"/>
              </a:rPr>
              <a:t>on response tasks outlined </a:t>
            </a:r>
            <a:r>
              <a:rPr sz="2350" dirty="0">
                <a:latin typeface="Calibri"/>
                <a:cs typeface="Calibri"/>
              </a:rPr>
              <a:t>during  Security </a:t>
            </a:r>
            <a:r>
              <a:rPr sz="2350" spc="-5" dirty="0">
                <a:latin typeface="Calibri"/>
                <a:cs typeface="Calibri"/>
              </a:rPr>
              <a:t>Response</a:t>
            </a:r>
            <a:r>
              <a:rPr sz="2350" spc="-70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Planning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17600" y="3097444"/>
            <a:ext cx="1579877" cy="80084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87805" y="3387908"/>
            <a:ext cx="46799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94724" y="3097444"/>
            <a:ext cx="1787194" cy="8008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10866" y="3387908"/>
            <a:ext cx="79311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79176" y="3097444"/>
            <a:ext cx="1796961" cy="8008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96827" y="3387908"/>
            <a:ext cx="39179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63616" y="3097444"/>
            <a:ext cx="1796961" cy="8008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825908" y="3387908"/>
            <a:ext cx="90487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48068" y="3097444"/>
            <a:ext cx="1796961" cy="8008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436618" y="3387908"/>
            <a:ext cx="65468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Veriﬁcation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332520" y="3097444"/>
            <a:ext cx="1796961" cy="8008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026128" y="3387908"/>
            <a:ext cx="447040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816960" y="3097444"/>
            <a:ext cx="1778139" cy="8008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460406" y="3387908"/>
            <a:ext cx="54927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43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47515">
              <a:lnSpc>
                <a:spcPct val="100000"/>
              </a:lnSpc>
            </a:pPr>
            <a:r>
              <a:rPr sz="4450" b="0" spc="-5" dirty="0">
                <a:latin typeface="Calibri"/>
                <a:cs typeface="Calibri"/>
              </a:rPr>
              <a:t>Agenda</a:t>
            </a:r>
            <a:endParaRPr sz="44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44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46770" y="2517329"/>
            <a:ext cx="8068945" cy="5874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marR="5080" indent="-381000">
              <a:lnSpc>
                <a:spcPts val="3779"/>
              </a:lnSpc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3550" spc="-5" dirty="0">
                <a:latin typeface="Calibri"/>
                <a:cs typeface="Calibri"/>
              </a:rPr>
              <a:t>Introduction </a:t>
            </a:r>
            <a:r>
              <a:rPr sz="3550" dirty="0">
                <a:latin typeface="Calibri"/>
                <a:cs typeface="Calibri"/>
              </a:rPr>
              <a:t>to the Security Development  Lifecycle</a:t>
            </a:r>
            <a:r>
              <a:rPr sz="3550" spc="-90" dirty="0">
                <a:latin typeface="Calibri"/>
                <a:cs typeface="Calibri"/>
              </a:rPr>
              <a:t> </a:t>
            </a:r>
            <a:r>
              <a:rPr sz="3550" spc="-5" dirty="0">
                <a:latin typeface="Calibri"/>
                <a:cs typeface="Calibri"/>
              </a:rPr>
              <a:t>(SDL)</a:t>
            </a:r>
            <a:endParaRPr sz="3550">
              <a:latin typeface="Calibri"/>
              <a:cs typeface="Calibri"/>
            </a:endParaRPr>
          </a:p>
          <a:p>
            <a:pPr marL="393700" indent="-3810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3550" dirty="0">
                <a:latin typeface="Calibri"/>
                <a:cs typeface="Calibri"/>
              </a:rPr>
              <a:t>SDL Phases and</a:t>
            </a:r>
            <a:r>
              <a:rPr sz="3550" spc="-45" dirty="0">
                <a:latin typeface="Calibri"/>
                <a:cs typeface="Calibri"/>
              </a:rPr>
              <a:t> </a:t>
            </a:r>
            <a:r>
              <a:rPr sz="3550" spc="-5" dirty="0">
                <a:latin typeface="Calibri"/>
                <a:cs typeface="Calibri"/>
              </a:rPr>
              <a:t>Practices</a:t>
            </a:r>
            <a:endParaRPr sz="3550">
              <a:latin typeface="Calibri"/>
              <a:cs typeface="Calibri"/>
            </a:endParaRPr>
          </a:p>
          <a:p>
            <a:pPr marL="838200" lvl="1" indent="-317500">
              <a:lnSpc>
                <a:spcPct val="100000"/>
              </a:lnSpc>
              <a:spcBef>
                <a:spcPts val="290"/>
              </a:spcBef>
              <a:buFont typeface="Arial"/>
              <a:buChar char="–"/>
              <a:tabLst>
                <a:tab pos="838200" algn="l"/>
              </a:tabLst>
            </a:pPr>
            <a:r>
              <a:rPr sz="2650" spc="5" dirty="0">
                <a:latin typeface="Calibri"/>
                <a:cs typeface="Calibri"/>
              </a:rPr>
              <a:t>Training</a:t>
            </a:r>
            <a:endParaRPr sz="2650">
              <a:latin typeface="Calibri"/>
              <a:cs typeface="Calibri"/>
            </a:endParaRPr>
          </a:p>
          <a:p>
            <a:pPr marL="838200" lvl="1" indent="-317500">
              <a:lnSpc>
                <a:spcPct val="100000"/>
              </a:lnSpc>
              <a:spcBef>
                <a:spcPts val="375"/>
              </a:spcBef>
              <a:buFont typeface="Arial"/>
              <a:buChar char="–"/>
              <a:tabLst>
                <a:tab pos="838200" algn="l"/>
              </a:tabLst>
            </a:pPr>
            <a:r>
              <a:rPr sz="2650" spc="5" dirty="0">
                <a:latin typeface="Calibri"/>
                <a:cs typeface="Calibri"/>
              </a:rPr>
              <a:t>Requirements</a:t>
            </a:r>
            <a:endParaRPr sz="2650">
              <a:latin typeface="Calibri"/>
              <a:cs typeface="Calibri"/>
            </a:endParaRPr>
          </a:p>
          <a:p>
            <a:pPr marL="838200" lvl="1" indent="-317500">
              <a:lnSpc>
                <a:spcPct val="100000"/>
              </a:lnSpc>
              <a:spcBef>
                <a:spcPts val="265"/>
              </a:spcBef>
              <a:buFont typeface="Arial"/>
              <a:buChar char="–"/>
              <a:tabLst>
                <a:tab pos="838200" algn="l"/>
              </a:tabLst>
            </a:pPr>
            <a:r>
              <a:rPr sz="2650" spc="5" dirty="0">
                <a:latin typeface="Calibri"/>
                <a:cs typeface="Calibri"/>
              </a:rPr>
              <a:t>Design</a:t>
            </a:r>
            <a:endParaRPr sz="2650">
              <a:latin typeface="Calibri"/>
              <a:cs typeface="Calibri"/>
            </a:endParaRPr>
          </a:p>
          <a:p>
            <a:pPr marL="838200" lvl="1" indent="-317500">
              <a:lnSpc>
                <a:spcPct val="100000"/>
              </a:lnSpc>
              <a:spcBef>
                <a:spcPts val="375"/>
              </a:spcBef>
              <a:buFont typeface="Arial"/>
              <a:buChar char="–"/>
              <a:tabLst>
                <a:tab pos="838200" algn="l"/>
              </a:tabLst>
            </a:pPr>
            <a:r>
              <a:rPr sz="2650" spc="5" dirty="0">
                <a:latin typeface="Calibri"/>
                <a:cs typeface="Calibri"/>
              </a:rPr>
              <a:t>Implementation</a:t>
            </a:r>
            <a:endParaRPr sz="2650">
              <a:latin typeface="Calibri"/>
              <a:cs typeface="Calibri"/>
            </a:endParaRPr>
          </a:p>
          <a:p>
            <a:pPr marL="838200" lvl="1" indent="-317500">
              <a:lnSpc>
                <a:spcPct val="100000"/>
              </a:lnSpc>
              <a:spcBef>
                <a:spcPts val="375"/>
              </a:spcBef>
              <a:buFont typeface="Arial"/>
              <a:buChar char="–"/>
              <a:tabLst>
                <a:tab pos="838200" algn="l"/>
              </a:tabLst>
            </a:pPr>
            <a:r>
              <a:rPr sz="2650" dirty="0">
                <a:latin typeface="Calibri"/>
                <a:cs typeface="Calibri"/>
              </a:rPr>
              <a:t>Veriﬁcation</a:t>
            </a:r>
            <a:endParaRPr sz="2650">
              <a:latin typeface="Calibri"/>
              <a:cs typeface="Calibri"/>
            </a:endParaRPr>
          </a:p>
          <a:p>
            <a:pPr marL="838200" lvl="1" indent="-317500">
              <a:lnSpc>
                <a:spcPct val="100000"/>
              </a:lnSpc>
              <a:spcBef>
                <a:spcPts val="265"/>
              </a:spcBef>
              <a:buFont typeface="Arial"/>
              <a:buChar char="–"/>
              <a:tabLst>
                <a:tab pos="838200" algn="l"/>
              </a:tabLst>
            </a:pPr>
            <a:r>
              <a:rPr sz="2650" spc="5" dirty="0">
                <a:latin typeface="Calibri"/>
                <a:cs typeface="Calibri"/>
              </a:rPr>
              <a:t>Release</a:t>
            </a:r>
            <a:endParaRPr sz="2650">
              <a:latin typeface="Calibri"/>
              <a:cs typeface="Calibri"/>
            </a:endParaRPr>
          </a:p>
          <a:p>
            <a:pPr marL="838200" lvl="1" indent="-317500">
              <a:lnSpc>
                <a:spcPct val="100000"/>
              </a:lnSpc>
              <a:spcBef>
                <a:spcPts val="375"/>
              </a:spcBef>
              <a:buFont typeface="Arial"/>
              <a:buChar char="–"/>
              <a:tabLst>
                <a:tab pos="838200" algn="l"/>
              </a:tabLst>
            </a:pPr>
            <a:r>
              <a:rPr sz="2650" spc="5" dirty="0">
                <a:latin typeface="Calibri"/>
                <a:cs typeface="Calibri"/>
              </a:rPr>
              <a:t>Response</a:t>
            </a:r>
            <a:endParaRPr sz="2650">
              <a:latin typeface="Calibri"/>
              <a:cs typeface="Calibri"/>
            </a:endParaRPr>
          </a:p>
          <a:p>
            <a:pPr marL="393700" indent="-381000">
              <a:lnSpc>
                <a:spcPct val="100000"/>
              </a:lnSpc>
              <a:spcBef>
                <a:spcPts val="484"/>
              </a:spcBef>
              <a:buClr>
                <a:srgbClr val="376092"/>
              </a:buClr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3550" spc="-5" dirty="0">
                <a:solidFill>
                  <a:srgbClr val="4675A3"/>
                </a:solidFill>
                <a:latin typeface="Calibri"/>
                <a:cs typeface="Calibri"/>
              </a:rPr>
              <a:t>SDL</a:t>
            </a:r>
            <a:r>
              <a:rPr sz="3550" spc="-85" dirty="0">
                <a:solidFill>
                  <a:srgbClr val="4675A3"/>
                </a:solidFill>
                <a:latin typeface="Calibri"/>
                <a:cs typeface="Calibri"/>
              </a:rPr>
              <a:t> </a:t>
            </a:r>
            <a:r>
              <a:rPr sz="3550" dirty="0">
                <a:solidFill>
                  <a:srgbClr val="4675A3"/>
                </a:solidFill>
                <a:latin typeface="Calibri"/>
                <a:cs typeface="Calibri"/>
              </a:rPr>
              <a:t>Agile</a:t>
            </a:r>
            <a:endParaRPr sz="3550">
              <a:latin typeface="Calibri"/>
              <a:cs typeface="Calibri"/>
            </a:endParaRPr>
          </a:p>
          <a:p>
            <a:pPr marL="393700" indent="-381000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3550" dirty="0">
                <a:latin typeface="Calibri"/>
                <a:cs typeface="Calibri"/>
              </a:rPr>
              <a:t>Summary</a:t>
            </a:r>
            <a:endParaRPr sz="35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90890" y="8342265"/>
            <a:ext cx="19748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15" dirty="0">
                <a:solidFill>
                  <a:srgbClr val="898989"/>
                </a:solidFill>
                <a:latin typeface="Calibri"/>
                <a:cs typeface="Calibri"/>
              </a:rPr>
              <a:t>36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46303" y="1878693"/>
            <a:ext cx="6209665" cy="74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638935" algn="l"/>
              </a:tabLst>
            </a:pPr>
            <a:r>
              <a:rPr sz="4700" spc="-5" dirty="0">
                <a:latin typeface="Calibri"/>
                <a:cs typeface="Calibri"/>
              </a:rPr>
              <a:t>Agile:	One </a:t>
            </a:r>
            <a:r>
              <a:rPr sz="4700" spc="-15" dirty="0">
                <a:latin typeface="Calibri"/>
                <a:cs typeface="Calibri"/>
              </a:rPr>
              <a:t>time</a:t>
            </a:r>
            <a:r>
              <a:rPr sz="4700" spc="-25" dirty="0">
                <a:latin typeface="Calibri"/>
                <a:cs typeface="Calibri"/>
              </a:rPr>
              <a:t> </a:t>
            </a:r>
            <a:r>
              <a:rPr sz="4700" spc="-10" dirty="0">
                <a:latin typeface="Calibri"/>
                <a:cs typeface="Calibri"/>
              </a:rPr>
              <a:t>practices</a:t>
            </a:r>
            <a:endParaRPr sz="47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7334" y="6008188"/>
            <a:ext cx="9063990" cy="1704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5290" marR="5080" indent="-402590">
              <a:lnSpc>
                <a:spcPts val="4460"/>
              </a:lnSpc>
              <a:buFont typeface="Arial"/>
              <a:buChar char="•"/>
              <a:tabLst>
                <a:tab pos="415290" algn="l"/>
                <a:tab pos="415925" algn="l"/>
              </a:tabLst>
            </a:pPr>
            <a:r>
              <a:rPr sz="3750" dirty="0">
                <a:latin typeface="Calibri"/>
                <a:cs typeface="Calibri"/>
              </a:rPr>
              <a:t>Foundational security </a:t>
            </a:r>
            <a:r>
              <a:rPr sz="3750" spc="-5" dirty="0">
                <a:latin typeface="Calibri"/>
                <a:cs typeface="Calibri"/>
              </a:rPr>
              <a:t>practices </a:t>
            </a:r>
            <a:r>
              <a:rPr sz="3750" dirty="0">
                <a:latin typeface="Calibri"/>
                <a:cs typeface="Calibri"/>
              </a:rPr>
              <a:t>that must be  established once at the start of every </a:t>
            </a:r>
            <a:r>
              <a:rPr sz="3750" spc="5" dirty="0">
                <a:latin typeface="Calibri"/>
                <a:cs typeface="Calibri"/>
              </a:rPr>
              <a:t>new  </a:t>
            </a:r>
            <a:r>
              <a:rPr sz="3750" dirty="0">
                <a:latin typeface="Calibri"/>
                <a:cs typeface="Calibri"/>
              </a:rPr>
              <a:t>Agile</a:t>
            </a:r>
            <a:r>
              <a:rPr sz="3750" spc="-65" dirty="0">
                <a:latin typeface="Calibri"/>
                <a:cs typeface="Calibri"/>
              </a:rPr>
              <a:t> </a:t>
            </a:r>
            <a:r>
              <a:rPr sz="3750" dirty="0">
                <a:latin typeface="Calibri"/>
                <a:cs typeface="Calibri"/>
              </a:rPr>
              <a:t>project.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0600" y="2709252"/>
            <a:ext cx="10693400" cy="2606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45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89456" y="2283002"/>
            <a:ext cx="5234940" cy="687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28445" algn="l"/>
              </a:tabLst>
            </a:pPr>
            <a:r>
              <a:rPr sz="4350" b="0" spc="10" dirty="0">
                <a:latin typeface="Calibri"/>
                <a:cs typeface="Calibri"/>
              </a:rPr>
              <a:t>Agile:	Bucket</a:t>
            </a:r>
            <a:r>
              <a:rPr sz="4350" b="0" spc="-65" dirty="0">
                <a:latin typeface="Calibri"/>
                <a:cs typeface="Calibri"/>
              </a:rPr>
              <a:t> </a:t>
            </a:r>
            <a:r>
              <a:rPr sz="4350" b="0" spc="5" dirty="0">
                <a:latin typeface="Calibri"/>
                <a:cs typeface="Calibri"/>
              </a:rPr>
              <a:t>Practices</a:t>
            </a:r>
            <a:endParaRPr sz="43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36381" y="6375989"/>
            <a:ext cx="7898765" cy="2153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985" marR="5080" indent="-375285">
              <a:lnSpc>
                <a:spcPct val="99900"/>
              </a:lnSpc>
              <a:buFont typeface="Arial"/>
              <a:buChar char="•"/>
              <a:tabLst>
                <a:tab pos="387985" algn="l"/>
                <a:tab pos="388620" algn="l"/>
              </a:tabLst>
            </a:pPr>
            <a:r>
              <a:rPr sz="3500" spc="-5" dirty="0">
                <a:latin typeface="Calibri"/>
                <a:cs typeface="Calibri"/>
              </a:rPr>
              <a:t>Important </a:t>
            </a:r>
            <a:r>
              <a:rPr sz="3500" dirty="0">
                <a:latin typeface="Calibri"/>
                <a:cs typeface="Calibri"/>
              </a:rPr>
              <a:t>security </a:t>
            </a:r>
            <a:r>
              <a:rPr sz="3500" spc="-5" dirty="0">
                <a:latin typeface="Calibri"/>
                <a:cs typeface="Calibri"/>
              </a:rPr>
              <a:t>practices </a:t>
            </a:r>
            <a:r>
              <a:rPr sz="3500" dirty="0">
                <a:latin typeface="Calibri"/>
                <a:cs typeface="Calibri"/>
              </a:rPr>
              <a:t>that must be  completed </a:t>
            </a:r>
            <a:r>
              <a:rPr sz="3500" spc="-5" dirty="0">
                <a:latin typeface="Calibri"/>
                <a:cs typeface="Calibri"/>
              </a:rPr>
              <a:t>on </a:t>
            </a:r>
            <a:r>
              <a:rPr sz="3500" dirty="0">
                <a:latin typeface="Calibri"/>
                <a:cs typeface="Calibri"/>
              </a:rPr>
              <a:t>a regular basis but can be  spread </a:t>
            </a:r>
            <a:r>
              <a:rPr sz="3500" spc="-5" dirty="0">
                <a:latin typeface="Calibri"/>
                <a:cs typeface="Calibri"/>
              </a:rPr>
              <a:t>across multiple </a:t>
            </a:r>
            <a:r>
              <a:rPr sz="3500" dirty="0">
                <a:latin typeface="Calibri"/>
                <a:cs typeface="Calibri"/>
              </a:rPr>
              <a:t>sprints during the  project</a:t>
            </a:r>
            <a:r>
              <a:rPr sz="3500" spc="-80" dirty="0">
                <a:latin typeface="Calibri"/>
                <a:cs typeface="Calibri"/>
              </a:rPr>
              <a:t> </a:t>
            </a:r>
            <a:r>
              <a:rPr sz="3500" spc="-5" dirty="0">
                <a:latin typeface="Calibri"/>
                <a:cs typeface="Calibri"/>
              </a:rPr>
              <a:t>lifetime.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25600" y="3071799"/>
            <a:ext cx="9969500" cy="24038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46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2008" y="9183685"/>
            <a:ext cx="1939925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06100" y="9194800"/>
            <a:ext cx="17907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241300"/>
            <a:ext cx="8305800" cy="660400"/>
          </a:xfrm>
          <a:custGeom>
            <a:avLst/>
            <a:gdLst/>
            <a:ahLst/>
            <a:cxnLst/>
            <a:rect l="l" t="t" r="r" b="b"/>
            <a:pathLst>
              <a:path w="8305800" h="660400">
                <a:moveTo>
                  <a:pt x="0" y="0"/>
                </a:moveTo>
                <a:lnTo>
                  <a:pt x="8305800" y="0"/>
                </a:lnTo>
                <a:lnTo>
                  <a:pt x="83058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76D6FF">
              <a:alpha val="5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800" y="265493"/>
            <a:ext cx="4289425" cy="606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i="1" spc="-5" dirty="0">
                <a:latin typeface="Arial"/>
                <a:cs typeface="Arial"/>
              </a:rPr>
              <a:t>chain of</a:t>
            </a:r>
            <a:r>
              <a:rPr sz="3800" i="1" spc="-60" dirty="0">
                <a:latin typeface="Arial"/>
                <a:cs typeface="Arial"/>
              </a:rPr>
              <a:t> </a:t>
            </a:r>
            <a:r>
              <a:rPr sz="3800" i="1" spc="-5" dirty="0">
                <a:latin typeface="Arial"/>
                <a:cs typeface="Arial"/>
              </a:rPr>
              <a:t>command</a:t>
            </a:r>
            <a:endParaRPr sz="3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17916" y="2044661"/>
            <a:ext cx="9762934" cy="63711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97340" y="8716271"/>
            <a:ext cx="173482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alibri"/>
                <a:cs typeface="Calibri"/>
                <a:hlinkClick r:id="rId11"/>
              </a:rPr>
              <a:t>http://xkcd.com/898/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1407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1100" y="1752600"/>
            <a:ext cx="10629900" cy="7569200"/>
          </a:xfrm>
          <a:custGeom>
            <a:avLst/>
            <a:gdLst/>
            <a:ahLst/>
            <a:cxnLst/>
            <a:rect l="l" t="t" r="r" b="b"/>
            <a:pathLst>
              <a:path w="10629900" h="7569200">
                <a:moveTo>
                  <a:pt x="0" y="0"/>
                </a:moveTo>
                <a:lnTo>
                  <a:pt x="10629900" y="0"/>
                </a:lnTo>
                <a:lnTo>
                  <a:pt x="10629900" y="7569200"/>
                </a:lnTo>
                <a:lnTo>
                  <a:pt x="0" y="7569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26223" y="1930491"/>
            <a:ext cx="6985000" cy="742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653539" algn="l"/>
              </a:tabLst>
            </a:pPr>
            <a:r>
              <a:rPr sz="4700" spc="15" dirty="0">
                <a:latin typeface="Calibri"/>
                <a:cs typeface="Calibri"/>
              </a:rPr>
              <a:t>Agile:	</a:t>
            </a:r>
            <a:r>
              <a:rPr sz="4700" spc="-30" dirty="0" smtClean="0">
                <a:latin typeface="Calibri"/>
                <a:cs typeface="Calibri"/>
              </a:rPr>
              <a:t>Every</a:t>
            </a:r>
            <a:r>
              <a:rPr lang="en-GB" sz="4700" spc="-30" dirty="0" smtClean="0">
                <a:latin typeface="Calibri"/>
                <a:cs typeface="Calibri"/>
              </a:rPr>
              <a:t>-</a:t>
            </a:r>
            <a:r>
              <a:rPr sz="4700" spc="-30" dirty="0" smtClean="0">
                <a:latin typeface="Calibri"/>
                <a:cs typeface="Calibri"/>
              </a:rPr>
              <a:t>Sprint</a:t>
            </a:r>
            <a:r>
              <a:rPr sz="4700" spc="-65" dirty="0" smtClean="0">
                <a:latin typeface="Calibri"/>
                <a:cs typeface="Calibri"/>
              </a:rPr>
              <a:t> </a:t>
            </a:r>
            <a:r>
              <a:rPr sz="4700" spc="10" dirty="0">
                <a:latin typeface="Calibri"/>
                <a:cs typeface="Calibri"/>
              </a:rPr>
              <a:t>Practices</a:t>
            </a:r>
            <a:endParaRPr sz="47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3491" y="6487355"/>
            <a:ext cx="8602345" cy="1148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0" marR="5080" indent="-406400">
              <a:lnSpc>
                <a:spcPts val="4500"/>
              </a:lnSpc>
              <a:buFont typeface="Arial"/>
              <a:buChar char="•"/>
              <a:tabLst>
                <a:tab pos="419100" algn="l"/>
                <a:tab pos="419734" algn="l"/>
              </a:tabLst>
            </a:pPr>
            <a:r>
              <a:rPr sz="3800" spc="-10" dirty="0">
                <a:latin typeface="Calibri"/>
                <a:cs typeface="Calibri"/>
              </a:rPr>
              <a:t>Essential </a:t>
            </a:r>
            <a:r>
              <a:rPr sz="3800" spc="-5" dirty="0">
                <a:latin typeface="Calibri"/>
                <a:cs typeface="Calibri"/>
              </a:rPr>
              <a:t>security </a:t>
            </a:r>
            <a:r>
              <a:rPr sz="3800" spc="-10" dirty="0">
                <a:latin typeface="Calibri"/>
                <a:cs typeface="Calibri"/>
              </a:rPr>
              <a:t>practices </a:t>
            </a:r>
            <a:r>
              <a:rPr sz="3800" spc="-5" dirty="0">
                <a:latin typeface="Calibri"/>
                <a:cs typeface="Calibri"/>
              </a:rPr>
              <a:t>that should be  </a:t>
            </a:r>
            <a:r>
              <a:rPr sz="3800" spc="-10" dirty="0">
                <a:latin typeface="Calibri"/>
                <a:cs typeface="Calibri"/>
              </a:rPr>
              <a:t>performed </a:t>
            </a:r>
            <a:r>
              <a:rPr sz="3800" spc="-5" dirty="0">
                <a:latin typeface="Calibri"/>
                <a:cs typeface="Calibri"/>
              </a:rPr>
              <a:t>in every</a:t>
            </a:r>
            <a:r>
              <a:rPr sz="3800" spc="-35" dirty="0">
                <a:latin typeface="Calibri"/>
                <a:cs typeface="Calibri"/>
              </a:rPr>
              <a:t> </a:t>
            </a:r>
            <a:r>
              <a:rPr sz="3800" spc="-5" dirty="0">
                <a:latin typeface="Calibri"/>
                <a:cs typeface="Calibri"/>
              </a:rPr>
              <a:t>sprint.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1100" y="3158172"/>
            <a:ext cx="10629900" cy="2663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47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65300" y="8240712"/>
            <a:ext cx="9144000" cy="370205"/>
          </a:xfrm>
          <a:custGeom>
            <a:avLst/>
            <a:gdLst/>
            <a:ahLst/>
            <a:cxnLst/>
            <a:rect l="l" t="t" r="r" b="b"/>
            <a:pathLst>
              <a:path w="9144000" h="370204">
                <a:moveTo>
                  <a:pt x="0" y="369887"/>
                </a:moveTo>
                <a:lnTo>
                  <a:pt x="9144000" y="369887"/>
                </a:lnTo>
                <a:lnTo>
                  <a:pt x="9144000" y="0"/>
                </a:lnTo>
                <a:lnTo>
                  <a:pt x="0" y="0"/>
                </a:lnTo>
                <a:lnTo>
                  <a:pt x="0" y="369887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421683" y="8377046"/>
            <a:ext cx="12827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sz="900" b="1" dirty="0">
                <a:latin typeface="Arial"/>
                <a:cs typeface="Arial"/>
              </a:rPr>
              <a:t>10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70100" y="2730500"/>
            <a:ext cx="8458200" cy="1905"/>
          </a:xfrm>
          <a:custGeom>
            <a:avLst/>
            <a:gdLst/>
            <a:ahLst/>
            <a:cxnLst/>
            <a:rect l="l" t="t" r="r" b="b"/>
            <a:pathLst>
              <a:path w="8458200" h="1905">
                <a:moveTo>
                  <a:pt x="0" y="0"/>
                </a:moveTo>
                <a:lnTo>
                  <a:pt x="8458200" y="1587"/>
                </a:lnTo>
              </a:path>
            </a:pathLst>
          </a:custGeom>
          <a:ln w="12700">
            <a:solidFill>
              <a:srgbClr val="6666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0836" y="8247064"/>
            <a:ext cx="4039628" cy="3619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16392" y="8402039"/>
            <a:ext cx="2068195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b="1" spc="-5" dirty="0">
                <a:latin typeface="Arial"/>
                <a:cs typeface="Arial"/>
              </a:rPr>
              <a:t>© </a:t>
            </a:r>
            <a:r>
              <a:rPr sz="1000" b="1" spc="-10" dirty="0">
                <a:latin typeface="Arial"/>
                <a:cs typeface="Arial"/>
              </a:rPr>
              <a:t>2012 </a:t>
            </a:r>
            <a:r>
              <a:rPr sz="1000" b="1" spc="-5" dirty="0">
                <a:latin typeface="Arial"/>
                <a:cs typeface="Arial"/>
              </a:rPr>
              <a:t>Carnegie Mellon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University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9174" rIns="0" bIns="0" rtlCol="0">
            <a:spAutoFit/>
          </a:bodyPr>
          <a:lstStyle/>
          <a:p>
            <a:pPr marL="988060">
              <a:lnSpc>
                <a:spcPct val="100000"/>
              </a:lnSpc>
            </a:pPr>
            <a:r>
              <a:rPr sz="3400" spc="-5" dirty="0"/>
              <a:t>Enterprise </a:t>
            </a:r>
            <a:r>
              <a:rPr sz="3400" spc="-10" dirty="0"/>
              <a:t>Software </a:t>
            </a:r>
            <a:r>
              <a:rPr sz="3400" spc="-5" dirty="0"/>
              <a:t>Security</a:t>
            </a:r>
            <a:r>
              <a:rPr sz="3400" spc="50" dirty="0"/>
              <a:t> </a:t>
            </a:r>
            <a:r>
              <a:rPr sz="3400" spc="-5" dirty="0"/>
              <a:t>Framework</a:t>
            </a:r>
            <a:endParaRPr sz="3400"/>
          </a:p>
        </p:txBody>
      </p:sp>
      <p:sp>
        <p:nvSpPr>
          <p:cNvPr id="16" name="object 16"/>
          <p:cNvSpPr/>
          <p:nvPr/>
        </p:nvSpPr>
        <p:spPr>
          <a:xfrm>
            <a:off x="2075535" y="2826486"/>
            <a:ext cx="8610574" cy="4648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997308" y="7661581"/>
            <a:ext cx="853694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Steven, </a:t>
            </a:r>
            <a:r>
              <a:rPr sz="1200" dirty="0">
                <a:latin typeface="Arial"/>
                <a:cs typeface="Arial"/>
              </a:rPr>
              <a:t>John. </a:t>
            </a:r>
            <a:r>
              <a:rPr sz="1200" spc="-5" dirty="0">
                <a:latin typeface="Arial"/>
                <a:cs typeface="Arial"/>
              </a:rPr>
              <a:t>“Adopting </a:t>
            </a:r>
            <a:r>
              <a:rPr sz="1200" dirty="0">
                <a:latin typeface="Arial"/>
                <a:cs typeface="Arial"/>
              </a:rPr>
              <a:t>an </a:t>
            </a:r>
            <a:r>
              <a:rPr sz="1200" spc="-5" dirty="0">
                <a:latin typeface="Arial"/>
                <a:cs typeface="Arial"/>
              </a:rPr>
              <a:t>Enterprise Software Security Framework.” </a:t>
            </a:r>
            <a:r>
              <a:rPr sz="1200" i="1" dirty="0">
                <a:latin typeface="Arial"/>
                <a:cs typeface="Arial"/>
              </a:rPr>
              <a:t>IEEE </a:t>
            </a:r>
            <a:r>
              <a:rPr sz="1200" i="1" spc="-5" dirty="0">
                <a:latin typeface="Arial"/>
                <a:cs typeface="Arial"/>
              </a:rPr>
              <a:t>Security </a:t>
            </a:r>
            <a:r>
              <a:rPr sz="1200" i="1" dirty="0">
                <a:latin typeface="Arial"/>
                <a:cs typeface="Arial"/>
              </a:rPr>
              <a:t>&amp; </a:t>
            </a:r>
            <a:r>
              <a:rPr sz="1200" i="1" spc="-5" dirty="0">
                <a:latin typeface="Arial"/>
                <a:cs typeface="Arial"/>
              </a:rPr>
              <a:t>Privacy </a:t>
            </a:r>
            <a:r>
              <a:rPr sz="1200" i="1" dirty="0">
                <a:latin typeface="Arial"/>
                <a:cs typeface="Arial"/>
              </a:rPr>
              <a:t>4</a:t>
            </a:r>
            <a:r>
              <a:rPr sz="1200" dirty="0">
                <a:latin typeface="Arial"/>
                <a:cs typeface="Arial"/>
              </a:rPr>
              <a:t>, 2 </a:t>
            </a:r>
            <a:r>
              <a:rPr sz="1200" spc="-5" dirty="0">
                <a:latin typeface="Arial"/>
                <a:cs typeface="Arial"/>
              </a:rPr>
              <a:t>(March/April 2006): 84–87.  https://buildsecurityin.us-cert.gov/daisy/bsi/resources/published/series/bsi-ieee/568.html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48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65300" y="8494712"/>
            <a:ext cx="9144000" cy="370205"/>
          </a:xfrm>
          <a:custGeom>
            <a:avLst/>
            <a:gdLst/>
            <a:ahLst/>
            <a:cxnLst/>
            <a:rect l="l" t="t" r="r" b="b"/>
            <a:pathLst>
              <a:path w="9144000" h="370204">
                <a:moveTo>
                  <a:pt x="0" y="369887"/>
                </a:moveTo>
                <a:lnTo>
                  <a:pt x="9144000" y="369887"/>
                </a:lnTo>
                <a:lnTo>
                  <a:pt x="9144000" y="0"/>
                </a:lnTo>
                <a:lnTo>
                  <a:pt x="0" y="0"/>
                </a:lnTo>
                <a:lnTo>
                  <a:pt x="0" y="369887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421683" y="8631046"/>
            <a:ext cx="12827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sz="900" b="1" dirty="0">
                <a:latin typeface="Arial"/>
                <a:cs typeface="Arial"/>
              </a:rPr>
              <a:t>13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70100" y="2984500"/>
            <a:ext cx="8458200" cy="1905"/>
          </a:xfrm>
          <a:custGeom>
            <a:avLst/>
            <a:gdLst/>
            <a:ahLst/>
            <a:cxnLst/>
            <a:rect l="l" t="t" r="r" b="b"/>
            <a:pathLst>
              <a:path w="8458200" h="1905">
                <a:moveTo>
                  <a:pt x="0" y="0"/>
                </a:moveTo>
                <a:lnTo>
                  <a:pt x="8458200" y="1587"/>
                </a:lnTo>
              </a:path>
            </a:pathLst>
          </a:custGeom>
          <a:ln w="12700">
            <a:solidFill>
              <a:srgbClr val="6666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0836" y="8501064"/>
            <a:ext cx="4039628" cy="3619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16392" y="8656039"/>
            <a:ext cx="2068195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b="1" spc="-5" dirty="0">
                <a:latin typeface="Arial"/>
                <a:cs typeface="Arial"/>
              </a:rPr>
              <a:t>© </a:t>
            </a:r>
            <a:r>
              <a:rPr sz="1000" b="1" spc="-10" dirty="0">
                <a:latin typeface="Arial"/>
                <a:cs typeface="Arial"/>
              </a:rPr>
              <a:t>2012 </a:t>
            </a:r>
            <a:r>
              <a:rPr sz="1000" b="1" spc="-5" dirty="0">
                <a:latin typeface="Arial"/>
                <a:cs typeface="Arial"/>
              </a:rPr>
              <a:t>Carnegie Mellon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University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8762" rIns="0" bIns="0" rtlCol="0">
            <a:spAutoFit/>
          </a:bodyPr>
          <a:lstStyle/>
          <a:p>
            <a:pPr marL="899160">
              <a:lnSpc>
                <a:spcPct val="100000"/>
              </a:lnSpc>
            </a:pPr>
            <a:r>
              <a:rPr sz="3200" spc="-5" dirty="0"/>
              <a:t>Assurent Software Security</a:t>
            </a:r>
            <a:r>
              <a:rPr sz="3200" spc="-90" dirty="0"/>
              <a:t> </a:t>
            </a:r>
            <a:r>
              <a:rPr sz="3200" spc="-5" dirty="0"/>
              <a:t>Lifecycle</a:t>
            </a:r>
            <a:endParaRPr sz="3200" dirty="0"/>
          </a:p>
        </p:txBody>
      </p:sp>
      <p:sp>
        <p:nvSpPr>
          <p:cNvPr id="16" name="object 16"/>
          <p:cNvSpPr txBox="1"/>
          <p:nvPr/>
        </p:nvSpPr>
        <p:spPr>
          <a:xfrm>
            <a:off x="2133833" y="8201904"/>
            <a:ext cx="33172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  <a:hlinkClick r:id="rId10"/>
              </a:rPr>
              <a:t>http://www.assurent.com/index.php?id=59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08529" y="3235629"/>
            <a:ext cx="7467561" cy="45783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49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5400" y="8278812"/>
            <a:ext cx="9144000" cy="370205"/>
          </a:xfrm>
          <a:custGeom>
            <a:avLst/>
            <a:gdLst/>
            <a:ahLst/>
            <a:cxnLst/>
            <a:rect l="l" t="t" r="r" b="b"/>
            <a:pathLst>
              <a:path w="9144000" h="370204">
                <a:moveTo>
                  <a:pt x="0" y="369887"/>
                </a:moveTo>
                <a:lnTo>
                  <a:pt x="9144000" y="369887"/>
                </a:lnTo>
                <a:lnTo>
                  <a:pt x="9144000" y="0"/>
                </a:lnTo>
                <a:lnTo>
                  <a:pt x="0" y="0"/>
                </a:lnTo>
                <a:lnTo>
                  <a:pt x="0" y="369887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51783" y="8415146"/>
            <a:ext cx="12827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sz="900" b="1" dirty="0">
                <a:latin typeface="Arial"/>
                <a:cs typeface="Arial"/>
              </a:rPr>
              <a:t>14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0200" y="2768600"/>
            <a:ext cx="8458200" cy="1905"/>
          </a:xfrm>
          <a:custGeom>
            <a:avLst/>
            <a:gdLst/>
            <a:ahLst/>
            <a:cxnLst/>
            <a:rect l="l" t="t" r="r" b="b"/>
            <a:pathLst>
              <a:path w="8458200" h="1905">
                <a:moveTo>
                  <a:pt x="0" y="0"/>
                </a:moveTo>
                <a:lnTo>
                  <a:pt x="8458200" y="1587"/>
                </a:lnTo>
              </a:path>
            </a:pathLst>
          </a:custGeom>
          <a:ln w="12700">
            <a:solidFill>
              <a:srgbClr val="6666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0936" y="8285164"/>
            <a:ext cx="4039628" cy="361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46492" y="8440139"/>
            <a:ext cx="2068195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b="1" spc="-5" dirty="0">
                <a:latin typeface="Arial"/>
                <a:cs typeface="Arial"/>
              </a:rPr>
              <a:t>© </a:t>
            </a:r>
            <a:r>
              <a:rPr sz="1000" b="1" spc="-10" dirty="0">
                <a:latin typeface="Arial"/>
                <a:cs typeface="Arial"/>
              </a:rPr>
              <a:t>2012 </a:t>
            </a:r>
            <a:r>
              <a:rPr sz="1000" b="1" spc="-5" dirty="0">
                <a:latin typeface="Arial"/>
                <a:cs typeface="Arial"/>
              </a:rPr>
              <a:t>Carnegie Mellon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University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9258" rIns="0" bIns="0" rtlCol="0">
            <a:spAutoFit/>
          </a:bodyPr>
          <a:lstStyle/>
          <a:p>
            <a:pPr marL="837565">
              <a:lnSpc>
                <a:spcPct val="100000"/>
              </a:lnSpc>
            </a:pPr>
            <a:r>
              <a:rPr sz="3200" spc="-5" dirty="0"/>
              <a:t>Assess Security Risk Across </a:t>
            </a:r>
            <a:r>
              <a:rPr sz="3200" dirty="0"/>
              <a:t>the</a:t>
            </a:r>
            <a:r>
              <a:rPr sz="3200" spc="-130" dirty="0"/>
              <a:t> </a:t>
            </a:r>
            <a:r>
              <a:rPr sz="3200" dirty="0"/>
              <a:t>SDLC</a:t>
            </a:r>
          </a:p>
        </p:txBody>
      </p:sp>
      <p:sp>
        <p:nvSpPr>
          <p:cNvPr id="8" name="object 8"/>
          <p:cNvSpPr/>
          <p:nvPr/>
        </p:nvSpPr>
        <p:spPr>
          <a:xfrm>
            <a:off x="2149017" y="5528665"/>
            <a:ext cx="7200265" cy="0"/>
          </a:xfrm>
          <a:custGeom>
            <a:avLst/>
            <a:gdLst/>
            <a:ahLst/>
            <a:cxnLst/>
            <a:rect l="l" t="t" r="r" b="b"/>
            <a:pathLst>
              <a:path w="7200265">
                <a:moveTo>
                  <a:pt x="0" y="0"/>
                </a:moveTo>
                <a:lnTo>
                  <a:pt x="7199871" y="0"/>
                </a:lnTo>
              </a:path>
            </a:pathLst>
          </a:custGeom>
          <a:ln w="38100">
            <a:solidFill>
              <a:srgbClr val="BBE0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91739" y="547151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34900" y="4491"/>
                </a:lnTo>
                <a:lnTo>
                  <a:pt x="16735" y="16740"/>
                </a:lnTo>
                <a:lnTo>
                  <a:pt x="4489" y="34906"/>
                </a:lnTo>
                <a:lnTo>
                  <a:pt x="0" y="57150"/>
                </a:lnTo>
                <a:lnTo>
                  <a:pt x="4491" y="79393"/>
                </a:lnTo>
                <a:lnTo>
                  <a:pt x="16740" y="97559"/>
                </a:lnTo>
                <a:lnTo>
                  <a:pt x="34906" y="109808"/>
                </a:lnTo>
                <a:lnTo>
                  <a:pt x="57150" y="114300"/>
                </a:lnTo>
                <a:lnTo>
                  <a:pt x="79399" y="109801"/>
                </a:lnTo>
                <a:lnTo>
                  <a:pt x="97564" y="97548"/>
                </a:lnTo>
                <a:lnTo>
                  <a:pt x="109810" y="79381"/>
                </a:lnTo>
                <a:lnTo>
                  <a:pt x="114300" y="57137"/>
                </a:lnTo>
                <a:lnTo>
                  <a:pt x="109808" y="34893"/>
                </a:lnTo>
                <a:lnTo>
                  <a:pt x="97559" y="16729"/>
                </a:lnTo>
                <a:lnTo>
                  <a:pt x="79393" y="4484"/>
                </a:lnTo>
                <a:lnTo>
                  <a:pt x="57150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91867" y="547151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34906" y="4491"/>
                </a:lnTo>
                <a:lnTo>
                  <a:pt x="16740" y="16740"/>
                </a:lnTo>
                <a:lnTo>
                  <a:pt x="4491" y="34906"/>
                </a:lnTo>
                <a:lnTo>
                  <a:pt x="0" y="57150"/>
                </a:lnTo>
                <a:lnTo>
                  <a:pt x="4491" y="79393"/>
                </a:lnTo>
                <a:lnTo>
                  <a:pt x="16740" y="97559"/>
                </a:lnTo>
                <a:lnTo>
                  <a:pt x="34906" y="109808"/>
                </a:lnTo>
                <a:lnTo>
                  <a:pt x="57150" y="114300"/>
                </a:lnTo>
                <a:lnTo>
                  <a:pt x="79393" y="109808"/>
                </a:lnTo>
                <a:lnTo>
                  <a:pt x="97559" y="97559"/>
                </a:lnTo>
                <a:lnTo>
                  <a:pt x="109808" y="79393"/>
                </a:lnTo>
                <a:lnTo>
                  <a:pt x="114300" y="57150"/>
                </a:lnTo>
                <a:lnTo>
                  <a:pt x="109808" y="34906"/>
                </a:lnTo>
                <a:lnTo>
                  <a:pt x="97559" y="16740"/>
                </a:lnTo>
                <a:lnTo>
                  <a:pt x="79393" y="4491"/>
                </a:lnTo>
                <a:lnTo>
                  <a:pt x="57150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57932" y="5350624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0"/>
                </a:moveTo>
                <a:lnTo>
                  <a:pt x="0" y="356082"/>
                </a:lnTo>
              </a:path>
            </a:pathLst>
          </a:custGeom>
          <a:ln w="38100">
            <a:solidFill>
              <a:srgbClr val="BBE0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32924" y="5350624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0"/>
                </a:moveTo>
                <a:lnTo>
                  <a:pt x="0" y="356082"/>
                </a:lnTo>
              </a:path>
            </a:pathLst>
          </a:custGeom>
          <a:ln w="38100">
            <a:solidFill>
              <a:srgbClr val="BBE0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09693" y="5350624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0"/>
                </a:moveTo>
                <a:lnTo>
                  <a:pt x="0" y="356082"/>
                </a:lnTo>
              </a:path>
            </a:pathLst>
          </a:custGeom>
          <a:ln w="38100">
            <a:solidFill>
              <a:srgbClr val="BBE0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11457" y="5350624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0"/>
                </a:moveTo>
                <a:lnTo>
                  <a:pt x="0" y="356082"/>
                </a:lnTo>
              </a:path>
            </a:pathLst>
          </a:custGeom>
          <a:ln w="38100">
            <a:solidFill>
              <a:srgbClr val="BBE0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40017" y="5350624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0"/>
                </a:moveTo>
                <a:lnTo>
                  <a:pt x="0" y="356082"/>
                </a:lnTo>
              </a:path>
            </a:pathLst>
          </a:custGeom>
          <a:ln w="38100">
            <a:solidFill>
              <a:srgbClr val="BBE0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27506" y="5350624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0"/>
                </a:moveTo>
                <a:lnTo>
                  <a:pt x="0" y="356082"/>
                </a:lnTo>
              </a:path>
            </a:pathLst>
          </a:custGeom>
          <a:ln w="38100">
            <a:solidFill>
              <a:srgbClr val="BBE0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16773" y="5350624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0"/>
                </a:moveTo>
                <a:lnTo>
                  <a:pt x="0" y="356082"/>
                </a:lnTo>
              </a:path>
            </a:pathLst>
          </a:custGeom>
          <a:ln w="38100">
            <a:solidFill>
              <a:srgbClr val="BBE0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33107" y="5729528"/>
            <a:ext cx="7372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333399"/>
                </a:solidFill>
                <a:latin typeface="Arial"/>
                <a:cs typeface="Arial"/>
              </a:rPr>
              <a:t>c</a:t>
            </a:r>
            <a:r>
              <a:rPr sz="1600" spc="-10" dirty="0">
                <a:solidFill>
                  <a:srgbClr val="333399"/>
                </a:solidFill>
                <a:latin typeface="Arial"/>
                <a:cs typeface="Arial"/>
              </a:rPr>
              <a:t>on</a:t>
            </a:r>
            <a:r>
              <a:rPr sz="1600" dirty="0">
                <a:solidFill>
                  <a:srgbClr val="333399"/>
                </a:solidFill>
                <a:latin typeface="Arial"/>
                <a:cs typeface="Arial"/>
              </a:rPr>
              <a:t>c</a:t>
            </a:r>
            <a:r>
              <a:rPr sz="1600" spc="-10" dirty="0">
                <a:solidFill>
                  <a:srgbClr val="333399"/>
                </a:solidFill>
                <a:latin typeface="Arial"/>
                <a:cs typeface="Arial"/>
              </a:rPr>
              <a:t>ept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01829" y="5729528"/>
            <a:ext cx="12084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333399"/>
                </a:solidFill>
                <a:latin typeface="Arial"/>
                <a:cs typeface="Arial"/>
              </a:rPr>
              <a:t>requirements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58067" y="5729528"/>
            <a:ext cx="45529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333399"/>
                </a:solidFill>
                <a:latin typeface="Arial"/>
                <a:cs typeface="Arial"/>
              </a:rPr>
              <a:t>bu</a:t>
            </a:r>
            <a:r>
              <a:rPr sz="1600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1600" spc="-5" dirty="0">
                <a:solidFill>
                  <a:srgbClr val="333399"/>
                </a:solidFill>
                <a:latin typeface="Arial"/>
                <a:cs typeface="Arial"/>
              </a:rPr>
              <a:t>ld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71365" y="5729528"/>
            <a:ext cx="972819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333399"/>
                </a:solidFill>
                <a:latin typeface="Arial"/>
                <a:cs typeface="Arial"/>
              </a:rPr>
              <a:t>integration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090567" y="5729528"/>
            <a:ext cx="871219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333399"/>
                </a:solidFill>
                <a:latin typeface="Arial"/>
                <a:cs typeface="Arial"/>
              </a:rPr>
              <a:t>operation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40170" y="5088623"/>
            <a:ext cx="43053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333399"/>
                </a:solidFill>
                <a:latin typeface="Arial"/>
                <a:cs typeface="Arial"/>
              </a:rPr>
              <a:t>RF</a:t>
            </a:r>
            <a:r>
              <a:rPr sz="1600" spc="-5" dirty="0">
                <a:solidFill>
                  <a:srgbClr val="333399"/>
                </a:solidFill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12716" y="5088623"/>
            <a:ext cx="6242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333399"/>
                </a:solidFill>
                <a:latin typeface="Arial"/>
                <a:cs typeface="Arial"/>
              </a:rPr>
              <a:t>de</a:t>
            </a:r>
            <a:r>
              <a:rPr sz="1600" dirty="0">
                <a:solidFill>
                  <a:srgbClr val="333399"/>
                </a:solidFill>
                <a:latin typeface="Arial"/>
                <a:cs typeface="Arial"/>
              </a:rPr>
              <a:t>si</a:t>
            </a:r>
            <a:r>
              <a:rPr sz="1600" spc="-10" dirty="0">
                <a:solidFill>
                  <a:srgbClr val="333399"/>
                </a:solidFill>
                <a:latin typeface="Arial"/>
                <a:cs typeface="Arial"/>
              </a:rPr>
              <a:t>gn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67348" y="5088623"/>
            <a:ext cx="6242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333399"/>
                </a:solidFill>
                <a:latin typeface="Arial"/>
                <a:cs typeface="Arial"/>
              </a:rPr>
              <a:t>te</a:t>
            </a:r>
            <a:r>
              <a:rPr sz="1600" dirty="0">
                <a:solidFill>
                  <a:srgbClr val="333399"/>
                </a:solidFill>
                <a:latin typeface="Arial"/>
                <a:cs typeface="Arial"/>
              </a:rPr>
              <a:t>s</a:t>
            </a:r>
            <a:r>
              <a:rPr sz="1600" spc="-5" dirty="0">
                <a:solidFill>
                  <a:srgbClr val="333399"/>
                </a:solidFill>
                <a:latin typeface="Arial"/>
                <a:cs typeface="Arial"/>
              </a:rPr>
              <a:t>t</a:t>
            </a:r>
            <a:r>
              <a:rPr sz="1600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1600" spc="-10" dirty="0">
                <a:solidFill>
                  <a:srgbClr val="333399"/>
                </a:solidFill>
                <a:latin typeface="Arial"/>
                <a:cs typeface="Arial"/>
              </a:rPr>
              <a:t>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09280" y="5088623"/>
            <a:ext cx="106489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333399"/>
                </a:solidFill>
                <a:latin typeface="Arial"/>
                <a:cs typeface="Arial"/>
              </a:rPr>
              <a:t>acceptance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24025" y="4916208"/>
            <a:ext cx="1252220" cy="1248410"/>
          </a:xfrm>
          <a:custGeom>
            <a:avLst/>
            <a:gdLst/>
            <a:ahLst/>
            <a:cxnLst/>
            <a:rect l="l" t="t" r="r" b="b"/>
            <a:pathLst>
              <a:path w="1252220" h="1248410">
                <a:moveTo>
                  <a:pt x="0" y="0"/>
                </a:moveTo>
                <a:lnTo>
                  <a:pt x="1251762" y="0"/>
                </a:lnTo>
                <a:lnTo>
                  <a:pt x="1251762" y="1248054"/>
                </a:lnTo>
                <a:lnTo>
                  <a:pt x="0" y="124805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59709" y="4914430"/>
            <a:ext cx="4571365" cy="1248410"/>
          </a:xfrm>
          <a:custGeom>
            <a:avLst/>
            <a:gdLst/>
            <a:ahLst/>
            <a:cxnLst/>
            <a:rect l="l" t="t" r="r" b="b"/>
            <a:pathLst>
              <a:path w="4571365" h="1248410">
                <a:moveTo>
                  <a:pt x="0" y="0"/>
                </a:moveTo>
                <a:lnTo>
                  <a:pt x="4571352" y="0"/>
                </a:lnTo>
                <a:lnTo>
                  <a:pt x="4571352" y="1248054"/>
                </a:lnTo>
                <a:lnTo>
                  <a:pt x="0" y="124805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32839" y="4912652"/>
            <a:ext cx="2221865" cy="1248410"/>
          </a:xfrm>
          <a:custGeom>
            <a:avLst/>
            <a:gdLst/>
            <a:ahLst/>
            <a:cxnLst/>
            <a:rect l="l" t="t" r="r" b="b"/>
            <a:pathLst>
              <a:path w="2221865" h="1248410">
                <a:moveTo>
                  <a:pt x="0" y="0"/>
                </a:moveTo>
                <a:lnTo>
                  <a:pt x="2221395" y="0"/>
                </a:lnTo>
                <a:lnTo>
                  <a:pt x="2221395" y="1248054"/>
                </a:lnTo>
                <a:lnTo>
                  <a:pt x="0" y="124805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772037" y="3930903"/>
            <a:ext cx="112776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Ac</a:t>
            </a:r>
            <a:r>
              <a:rPr sz="1800" spc="-10" dirty="0">
                <a:latin typeface="Arial"/>
                <a:cs typeface="Arial"/>
              </a:rPr>
              <a:t>qu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35302" y="3930903"/>
            <a:ext cx="136715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Development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94198" y="3930903"/>
            <a:ext cx="158496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Im</a:t>
            </a:r>
            <a:r>
              <a:rPr sz="1800" spc="-10" dirty="0">
                <a:latin typeface="Arial"/>
                <a:cs typeface="Arial"/>
              </a:rPr>
              <a:t>p</a:t>
            </a:r>
            <a:r>
              <a:rPr sz="1800" spc="-5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m</a:t>
            </a:r>
            <a:r>
              <a:rPr sz="1800" spc="-10" dirty="0">
                <a:latin typeface="Arial"/>
                <a:cs typeface="Arial"/>
              </a:rPr>
              <a:t>en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340100" y="5110162"/>
            <a:ext cx="4165600" cy="1062355"/>
          </a:xfrm>
          <a:custGeom>
            <a:avLst/>
            <a:gdLst/>
            <a:ahLst/>
            <a:cxnLst/>
            <a:rect l="l" t="t" r="r" b="b"/>
            <a:pathLst>
              <a:path w="4165600" h="1062354">
                <a:moveTo>
                  <a:pt x="0" y="531025"/>
                </a:moveTo>
                <a:lnTo>
                  <a:pt x="11211" y="475593"/>
                </a:lnTo>
                <a:lnTo>
                  <a:pt x="30799" y="439532"/>
                </a:lnTo>
                <a:lnTo>
                  <a:pt x="59692" y="404286"/>
                </a:lnTo>
                <a:lnTo>
                  <a:pt x="97560" y="369937"/>
                </a:lnTo>
                <a:lnTo>
                  <a:pt x="144072" y="336571"/>
                </a:lnTo>
                <a:lnTo>
                  <a:pt x="198899" y="304272"/>
                </a:lnTo>
                <a:lnTo>
                  <a:pt x="261708" y="273123"/>
                </a:lnTo>
                <a:lnTo>
                  <a:pt x="332171" y="243209"/>
                </a:lnTo>
                <a:lnTo>
                  <a:pt x="370169" y="228741"/>
                </a:lnTo>
                <a:lnTo>
                  <a:pt x="409957" y="214614"/>
                </a:lnTo>
                <a:lnTo>
                  <a:pt x="451492" y="200838"/>
                </a:lnTo>
                <a:lnTo>
                  <a:pt x="494734" y="187423"/>
                </a:lnTo>
                <a:lnTo>
                  <a:pt x="539642" y="174380"/>
                </a:lnTo>
                <a:lnTo>
                  <a:pt x="586174" y="161720"/>
                </a:lnTo>
                <a:lnTo>
                  <a:pt x="634289" y="149453"/>
                </a:lnTo>
                <a:lnTo>
                  <a:pt x="683945" y="137589"/>
                </a:lnTo>
                <a:lnTo>
                  <a:pt x="735102" y="126139"/>
                </a:lnTo>
                <a:lnTo>
                  <a:pt x="787717" y="115114"/>
                </a:lnTo>
                <a:lnTo>
                  <a:pt x="841750" y="104524"/>
                </a:lnTo>
                <a:lnTo>
                  <a:pt x="897160" y="94380"/>
                </a:lnTo>
                <a:lnTo>
                  <a:pt x="953904" y="84692"/>
                </a:lnTo>
                <a:lnTo>
                  <a:pt x="1011942" y="75470"/>
                </a:lnTo>
                <a:lnTo>
                  <a:pt x="1071233" y="66726"/>
                </a:lnTo>
                <a:lnTo>
                  <a:pt x="1131735" y="58470"/>
                </a:lnTo>
                <a:lnTo>
                  <a:pt x="1193406" y="50712"/>
                </a:lnTo>
                <a:lnTo>
                  <a:pt x="1256207" y="43463"/>
                </a:lnTo>
                <a:lnTo>
                  <a:pt x="1320094" y="36733"/>
                </a:lnTo>
                <a:lnTo>
                  <a:pt x="1385027" y="30533"/>
                </a:lnTo>
                <a:lnTo>
                  <a:pt x="1450965" y="24874"/>
                </a:lnTo>
                <a:lnTo>
                  <a:pt x="1517866" y="19766"/>
                </a:lnTo>
                <a:lnTo>
                  <a:pt x="1585690" y="15219"/>
                </a:lnTo>
                <a:lnTo>
                  <a:pt x="1654394" y="11244"/>
                </a:lnTo>
                <a:lnTo>
                  <a:pt x="1723937" y="7852"/>
                </a:lnTo>
                <a:lnTo>
                  <a:pt x="1794279" y="5053"/>
                </a:lnTo>
                <a:lnTo>
                  <a:pt x="1865377" y="2858"/>
                </a:lnTo>
                <a:lnTo>
                  <a:pt x="1937191" y="1277"/>
                </a:lnTo>
                <a:lnTo>
                  <a:pt x="2009679" y="321"/>
                </a:lnTo>
                <a:lnTo>
                  <a:pt x="2082800" y="0"/>
                </a:lnTo>
                <a:lnTo>
                  <a:pt x="2155920" y="321"/>
                </a:lnTo>
                <a:lnTo>
                  <a:pt x="2228408" y="1277"/>
                </a:lnTo>
                <a:lnTo>
                  <a:pt x="2300222" y="2858"/>
                </a:lnTo>
                <a:lnTo>
                  <a:pt x="2371320" y="5053"/>
                </a:lnTo>
                <a:lnTo>
                  <a:pt x="2441662" y="7852"/>
                </a:lnTo>
                <a:lnTo>
                  <a:pt x="2511205" y="11244"/>
                </a:lnTo>
                <a:lnTo>
                  <a:pt x="2579909" y="15219"/>
                </a:lnTo>
                <a:lnTo>
                  <a:pt x="2647733" y="19766"/>
                </a:lnTo>
                <a:lnTo>
                  <a:pt x="2714634" y="24874"/>
                </a:lnTo>
                <a:lnTo>
                  <a:pt x="2780572" y="30533"/>
                </a:lnTo>
                <a:lnTo>
                  <a:pt x="2845505" y="36733"/>
                </a:lnTo>
                <a:lnTo>
                  <a:pt x="2909392" y="43463"/>
                </a:lnTo>
                <a:lnTo>
                  <a:pt x="2972193" y="50712"/>
                </a:lnTo>
                <a:lnTo>
                  <a:pt x="3033864" y="58470"/>
                </a:lnTo>
                <a:lnTo>
                  <a:pt x="3094366" y="66726"/>
                </a:lnTo>
                <a:lnTo>
                  <a:pt x="3153657" y="75470"/>
                </a:lnTo>
                <a:lnTo>
                  <a:pt x="3211695" y="84692"/>
                </a:lnTo>
                <a:lnTo>
                  <a:pt x="3268439" y="94380"/>
                </a:lnTo>
                <a:lnTo>
                  <a:pt x="3323849" y="104524"/>
                </a:lnTo>
                <a:lnTo>
                  <a:pt x="3377882" y="115114"/>
                </a:lnTo>
                <a:lnTo>
                  <a:pt x="3430497" y="126139"/>
                </a:lnTo>
                <a:lnTo>
                  <a:pt x="3481654" y="137589"/>
                </a:lnTo>
                <a:lnTo>
                  <a:pt x="3531310" y="149453"/>
                </a:lnTo>
                <a:lnTo>
                  <a:pt x="3579425" y="161720"/>
                </a:lnTo>
                <a:lnTo>
                  <a:pt x="3625957" y="174380"/>
                </a:lnTo>
                <a:lnTo>
                  <a:pt x="3670865" y="187423"/>
                </a:lnTo>
                <a:lnTo>
                  <a:pt x="3714107" y="200838"/>
                </a:lnTo>
                <a:lnTo>
                  <a:pt x="3755642" y="214614"/>
                </a:lnTo>
                <a:lnTo>
                  <a:pt x="3795430" y="228741"/>
                </a:lnTo>
                <a:lnTo>
                  <a:pt x="3833428" y="243209"/>
                </a:lnTo>
                <a:lnTo>
                  <a:pt x="3869595" y="258006"/>
                </a:lnTo>
                <a:lnTo>
                  <a:pt x="3936273" y="288548"/>
                </a:lnTo>
                <a:lnTo>
                  <a:pt x="3995132" y="320283"/>
                </a:lnTo>
                <a:lnTo>
                  <a:pt x="4045843" y="353126"/>
                </a:lnTo>
                <a:lnTo>
                  <a:pt x="4088074" y="386994"/>
                </a:lnTo>
                <a:lnTo>
                  <a:pt x="4121496" y="421802"/>
                </a:lnTo>
                <a:lnTo>
                  <a:pt x="4145778" y="457466"/>
                </a:lnTo>
                <a:lnTo>
                  <a:pt x="4160589" y="493902"/>
                </a:lnTo>
                <a:lnTo>
                  <a:pt x="4165600" y="531025"/>
                </a:lnTo>
                <a:lnTo>
                  <a:pt x="4164340" y="549667"/>
                </a:lnTo>
                <a:lnTo>
                  <a:pt x="4154388" y="586456"/>
                </a:lnTo>
                <a:lnTo>
                  <a:pt x="4134800" y="622517"/>
                </a:lnTo>
                <a:lnTo>
                  <a:pt x="4105907" y="657763"/>
                </a:lnTo>
                <a:lnTo>
                  <a:pt x="4068039" y="692112"/>
                </a:lnTo>
                <a:lnTo>
                  <a:pt x="4021527" y="725478"/>
                </a:lnTo>
                <a:lnTo>
                  <a:pt x="3966700" y="757778"/>
                </a:lnTo>
                <a:lnTo>
                  <a:pt x="3903891" y="788927"/>
                </a:lnTo>
                <a:lnTo>
                  <a:pt x="3833428" y="818840"/>
                </a:lnTo>
                <a:lnTo>
                  <a:pt x="3795430" y="833308"/>
                </a:lnTo>
                <a:lnTo>
                  <a:pt x="3755642" y="847435"/>
                </a:lnTo>
                <a:lnTo>
                  <a:pt x="3714107" y="861211"/>
                </a:lnTo>
                <a:lnTo>
                  <a:pt x="3670865" y="874626"/>
                </a:lnTo>
                <a:lnTo>
                  <a:pt x="3625957" y="887669"/>
                </a:lnTo>
                <a:lnTo>
                  <a:pt x="3579425" y="900329"/>
                </a:lnTo>
                <a:lnTo>
                  <a:pt x="3531310" y="912597"/>
                </a:lnTo>
                <a:lnTo>
                  <a:pt x="3481654" y="924461"/>
                </a:lnTo>
                <a:lnTo>
                  <a:pt x="3430497" y="935910"/>
                </a:lnTo>
                <a:lnTo>
                  <a:pt x="3377882" y="946935"/>
                </a:lnTo>
                <a:lnTo>
                  <a:pt x="3323849" y="957525"/>
                </a:lnTo>
                <a:lnTo>
                  <a:pt x="3268439" y="967670"/>
                </a:lnTo>
                <a:lnTo>
                  <a:pt x="3211695" y="977358"/>
                </a:lnTo>
                <a:lnTo>
                  <a:pt x="3153657" y="986579"/>
                </a:lnTo>
                <a:lnTo>
                  <a:pt x="3094366" y="995323"/>
                </a:lnTo>
                <a:lnTo>
                  <a:pt x="3033864" y="1003579"/>
                </a:lnTo>
                <a:lnTo>
                  <a:pt x="2972193" y="1011337"/>
                </a:lnTo>
                <a:lnTo>
                  <a:pt x="2909392" y="1018586"/>
                </a:lnTo>
                <a:lnTo>
                  <a:pt x="2845505" y="1025316"/>
                </a:lnTo>
                <a:lnTo>
                  <a:pt x="2780572" y="1031516"/>
                </a:lnTo>
                <a:lnTo>
                  <a:pt x="2714634" y="1037175"/>
                </a:lnTo>
                <a:lnTo>
                  <a:pt x="2647733" y="1042283"/>
                </a:lnTo>
                <a:lnTo>
                  <a:pt x="2579909" y="1046830"/>
                </a:lnTo>
                <a:lnTo>
                  <a:pt x="2511205" y="1050805"/>
                </a:lnTo>
                <a:lnTo>
                  <a:pt x="2441662" y="1054197"/>
                </a:lnTo>
                <a:lnTo>
                  <a:pt x="2371320" y="1056996"/>
                </a:lnTo>
                <a:lnTo>
                  <a:pt x="2300222" y="1059191"/>
                </a:lnTo>
                <a:lnTo>
                  <a:pt x="2228408" y="1060772"/>
                </a:lnTo>
                <a:lnTo>
                  <a:pt x="2155920" y="1061729"/>
                </a:lnTo>
                <a:lnTo>
                  <a:pt x="2082800" y="1062050"/>
                </a:lnTo>
                <a:lnTo>
                  <a:pt x="2009679" y="1061729"/>
                </a:lnTo>
                <a:lnTo>
                  <a:pt x="1937191" y="1060772"/>
                </a:lnTo>
                <a:lnTo>
                  <a:pt x="1865377" y="1059191"/>
                </a:lnTo>
                <a:lnTo>
                  <a:pt x="1794279" y="1056996"/>
                </a:lnTo>
                <a:lnTo>
                  <a:pt x="1723937" y="1054197"/>
                </a:lnTo>
                <a:lnTo>
                  <a:pt x="1654394" y="1050805"/>
                </a:lnTo>
                <a:lnTo>
                  <a:pt x="1585690" y="1046830"/>
                </a:lnTo>
                <a:lnTo>
                  <a:pt x="1517866" y="1042283"/>
                </a:lnTo>
                <a:lnTo>
                  <a:pt x="1450965" y="1037175"/>
                </a:lnTo>
                <a:lnTo>
                  <a:pt x="1385027" y="1031516"/>
                </a:lnTo>
                <a:lnTo>
                  <a:pt x="1320094" y="1025316"/>
                </a:lnTo>
                <a:lnTo>
                  <a:pt x="1256207" y="1018586"/>
                </a:lnTo>
                <a:lnTo>
                  <a:pt x="1193406" y="1011337"/>
                </a:lnTo>
                <a:lnTo>
                  <a:pt x="1131735" y="1003579"/>
                </a:lnTo>
                <a:lnTo>
                  <a:pt x="1071233" y="995323"/>
                </a:lnTo>
                <a:lnTo>
                  <a:pt x="1011942" y="986579"/>
                </a:lnTo>
                <a:lnTo>
                  <a:pt x="953904" y="977358"/>
                </a:lnTo>
                <a:lnTo>
                  <a:pt x="897160" y="967670"/>
                </a:lnTo>
                <a:lnTo>
                  <a:pt x="841750" y="957525"/>
                </a:lnTo>
                <a:lnTo>
                  <a:pt x="787717" y="946935"/>
                </a:lnTo>
                <a:lnTo>
                  <a:pt x="735102" y="935910"/>
                </a:lnTo>
                <a:lnTo>
                  <a:pt x="683945" y="924461"/>
                </a:lnTo>
                <a:lnTo>
                  <a:pt x="634289" y="912597"/>
                </a:lnTo>
                <a:lnTo>
                  <a:pt x="586174" y="900329"/>
                </a:lnTo>
                <a:lnTo>
                  <a:pt x="539642" y="887669"/>
                </a:lnTo>
                <a:lnTo>
                  <a:pt x="494734" y="874626"/>
                </a:lnTo>
                <a:lnTo>
                  <a:pt x="451492" y="861211"/>
                </a:lnTo>
                <a:lnTo>
                  <a:pt x="409957" y="847435"/>
                </a:lnTo>
                <a:lnTo>
                  <a:pt x="370169" y="833308"/>
                </a:lnTo>
                <a:lnTo>
                  <a:pt x="332171" y="818840"/>
                </a:lnTo>
                <a:lnTo>
                  <a:pt x="296004" y="804043"/>
                </a:lnTo>
                <a:lnTo>
                  <a:pt x="229326" y="773501"/>
                </a:lnTo>
                <a:lnTo>
                  <a:pt x="170467" y="741766"/>
                </a:lnTo>
                <a:lnTo>
                  <a:pt x="119756" y="708923"/>
                </a:lnTo>
                <a:lnTo>
                  <a:pt x="77525" y="675055"/>
                </a:lnTo>
                <a:lnTo>
                  <a:pt x="44103" y="640247"/>
                </a:lnTo>
                <a:lnTo>
                  <a:pt x="19821" y="604583"/>
                </a:lnTo>
                <a:lnTo>
                  <a:pt x="5010" y="568148"/>
                </a:lnTo>
                <a:lnTo>
                  <a:pt x="0" y="531025"/>
                </a:lnTo>
                <a:close/>
              </a:path>
            </a:pathLst>
          </a:custGeom>
          <a:ln w="38099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70081" y="6180366"/>
            <a:ext cx="229235" cy="1155700"/>
          </a:xfrm>
          <a:custGeom>
            <a:avLst/>
            <a:gdLst/>
            <a:ahLst/>
            <a:cxnLst/>
            <a:rect l="l" t="t" r="r" b="b"/>
            <a:pathLst>
              <a:path w="229235" h="1155700">
                <a:moveTo>
                  <a:pt x="228993" y="1155471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30800" y="6110287"/>
            <a:ext cx="84455" cy="92710"/>
          </a:xfrm>
          <a:custGeom>
            <a:avLst/>
            <a:gdLst/>
            <a:ahLst/>
            <a:cxnLst/>
            <a:rect l="l" t="t" r="r" b="b"/>
            <a:pathLst>
              <a:path w="84454" h="92710">
                <a:moveTo>
                  <a:pt x="25387" y="0"/>
                </a:moveTo>
                <a:lnTo>
                  <a:pt x="0" y="92417"/>
                </a:lnTo>
                <a:lnTo>
                  <a:pt x="84086" y="75755"/>
                </a:lnTo>
                <a:lnTo>
                  <a:pt x="25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07062" y="6221831"/>
            <a:ext cx="418465" cy="1144270"/>
          </a:xfrm>
          <a:custGeom>
            <a:avLst/>
            <a:gdLst/>
            <a:ahLst/>
            <a:cxnLst/>
            <a:rect l="l" t="t" r="r" b="b"/>
            <a:pathLst>
              <a:path w="418464" h="1144270">
                <a:moveTo>
                  <a:pt x="0" y="1144168"/>
                </a:moveTo>
                <a:lnTo>
                  <a:pt x="418376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080277" y="6154750"/>
            <a:ext cx="80645" cy="95250"/>
          </a:xfrm>
          <a:custGeom>
            <a:avLst/>
            <a:gdLst/>
            <a:ahLst/>
            <a:cxnLst/>
            <a:rect l="l" t="t" r="r" b="b"/>
            <a:pathLst>
              <a:path w="80645" h="95250">
                <a:moveTo>
                  <a:pt x="69697" y="0"/>
                </a:moveTo>
                <a:lnTo>
                  <a:pt x="0" y="65786"/>
                </a:lnTo>
                <a:lnTo>
                  <a:pt x="80517" y="95224"/>
                </a:lnTo>
                <a:lnTo>
                  <a:pt x="696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75412" y="6043485"/>
            <a:ext cx="508000" cy="1300480"/>
          </a:xfrm>
          <a:custGeom>
            <a:avLst/>
            <a:gdLst/>
            <a:ahLst/>
            <a:cxnLst/>
            <a:rect l="l" t="t" r="r" b="b"/>
            <a:pathLst>
              <a:path w="508000" h="1300479">
                <a:moveTo>
                  <a:pt x="0" y="1300289"/>
                </a:moveTo>
                <a:lnTo>
                  <a:pt x="507428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37730" y="5976937"/>
            <a:ext cx="80010" cy="95885"/>
          </a:xfrm>
          <a:custGeom>
            <a:avLst/>
            <a:gdLst/>
            <a:ahLst/>
            <a:cxnLst/>
            <a:rect l="l" t="t" r="r" b="b"/>
            <a:pathLst>
              <a:path w="80009" h="95885">
                <a:moveTo>
                  <a:pt x="71081" y="0"/>
                </a:moveTo>
                <a:lnTo>
                  <a:pt x="0" y="64274"/>
                </a:lnTo>
                <a:lnTo>
                  <a:pt x="79857" y="95440"/>
                </a:lnTo>
                <a:lnTo>
                  <a:pt x="710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514050" y="7418641"/>
            <a:ext cx="246126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Security Risk</a:t>
            </a:r>
            <a:r>
              <a:rPr sz="1800" b="1" spc="-105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Analysis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116565" y="6115075"/>
            <a:ext cx="460375" cy="1200150"/>
          </a:xfrm>
          <a:custGeom>
            <a:avLst/>
            <a:gdLst/>
            <a:ahLst/>
            <a:cxnLst/>
            <a:rect l="l" t="t" r="r" b="b"/>
            <a:pathLst>
              <a:path w="460375" h="1200150">
                <a:moveTo>
                  <a:pt x="460197" y="1200124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081653" y="6048375"/>
            <a:ext cx="80645" cy="95885"/>
          </a:xfrm>
          <a:custGeom>
            <a:avLst/>
            <a:gdLst/>
            <a:ahLst/>
            <a:cxnLst/>
            <a:rect l="l" t="t" r="r" b="b"/>
            <a:pathLst>
              <a:path w="80645" h="95885">
                <a:moveTo>
                  <a:pt x="9334" y="0"/>
                </a:moveTo>
                <a:lnTo>
                  <a:pt x="0" y="95389"/>
                </a:lnTo>
                <a:lnTo>
                  <a:pt x="80048" y="64706"/>
                </a:lnTo>
                <a:lnTo>
                  <a:pt x="93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53337" y="5105400"/>
            <a:ext cx="1851025" cy="1062355"/>
          </a:xfrm>
          <a:custGeom>
            <a:avLst/>
            <a:gdLst/>
            <a:ahLst/>
            <a:cxnLst/>
            <a:rect l="l" t="t" r="r" b="b"/>
            <a:pathLst>
              <a:path w="1851025" h="1062354">
                <a:moveTo>
                  <a:pt x="0" y="531025"/>
                </a:moveTo>
                <a:lnTo>
                  <a:pt x="7793" y="461799"/>
                </a:lnTo>
                <a:lnTo>
                  <a:pt x="30522" y="395266"/>
                </a:lnTo>
                <a:lnTo>
                  <a:pt x="67211" y="331983"/>
                </a:lnTo>
                <a:lnTo>
                  <a:pt x="90486" y="301736"/>
                </a:lnTo>
                <a:lnTo>
                  <a:pt x="116885" y="272512"/>
                </a:lnTo>
                <a:lnTo>
                  <a:pt x="146287" y="244380"/>
                </a:lnTo>
                <a:lnTo>
                  <a:pt x="178569" y="217412"/>
                </a:lnTo>
                <a:lnTo>
                  <a:pt x="213609" y="191676"/>
                </a:lnTo>
                <a:lnTo>
                  <a:pt x="251286" y="167243"/>
                </a:lnTo>
                <a:lnTo>
                  <a:pt x="291477" y="144182"/>
                </a:lnTo>
                <a:lnTo>
                  <a:pt x="334061" y="122564"/>
                </a:lnTo>
                <a:lnTo>
                  <a:pt x="378915" y="102459"/>
                </a:lnTo>
                <a:lnTo>
                  <a:pt x="425918" y="83936"/>
                </a:lnTo>
                <a:lnTo>
                  <a:pt x="474948" y="67067"/>
                </a:lnTo>
                <a:lnTo>
                  <a:pt x="525882" y="51919"/>
                </a:lnTo>
                <a:lnTo>
                  <a:pt x="578599" y="38565"/>
                </a:lnTo>
                <a:lnTo>
                  <a:pt x="632977" y="27072"/>
                </a:lnTo>
                <a:lnTo>
                  <a:pt x="688894" y="17513"/>
                </a:lnTo>
                <a:lnTo>
                  <a:pt x="746228" y="9956"/>
                </a:lnTo>
                <a:lnTo>
                  <a:pt x="804857" y="4471"/>
                </a:lnTo>
                <a:lnTo>
                  <a:pt x="864659" y="1129"/>
                </a:lnTo>
                <a:lnTo>
                  <a:pt x="925512" y="0"/>
                </a:lnTo>
                <a:lnTo>
                  <a:pt x="986365" y="1129"/>
                </a:lnTo>
                <a:lnTo>
                  <a:pt x="1046167" y="4471"/>
                </a:lnTo>
                <a:lnTo>
                  <a:pt x="1104796" y="9956"/>
                </a:lnTo>
                <a:lnTo>
                  <a:pt x="1162130" y="17513"/>
                </a:lnTo>
                <a:lnTo>
                  <a:pt x="1218047" y="27072"/>
                </a:lnTo>
                <a:lnTo>
                  <a:pt x="1272425" y="38565"/>
                </a:lnTo>
                <a:lnTo>
                  <a:pt x="1325142" y="51919"/>
                </a:lnTo>
                <a:lnTo>
                  <a:pt x="1376076" y="67067"/>
                </a:lnTo>
                <a:lnTo>
                  <a:pt x="1425106" y="83936"/>
                </a:lnTo>
                <a:lnTo>
                  <a:pt x="1472109" y="102459"/>
                </a:lnTo>
                <a:lnTo>
                  <a:pt x="1516963" y="122564"/>
                </a:lnTo>
                <a:lnTo>
                  <a:pt x="1559547" y="144182"/>
                </a:lnTo>
                <a:lnTo>
                  <a:pt x="1599738" y="167243"/>
                </a:lnTo>
                <a:lnTo>
                  <a:pt x="1637415" y="191676"/>
                </a:lnTo>
                <a:lnTo>
                  <a:pt x="1672455" y="217412"/>
                </a:lnTo>
                <a:lnTo>
                  <a:pt x="1704737" y="244380"/>
                </a:lnTo>
                <a:lnTo>
                  <a:pt x="1734139" y="272512"/>
                </a:lnTo>
                <a:lnTo>
                  <a:pt x="1760538" y="301736"/>
                </a:lnTo>
                <a:lnTo>
                  <a:pt x="1783813" y="331983"/>
                </a:lnTo>
                <a:lnTo>
                  <a:pt x="1820502" y="395266"/>
                </a:lnTo>
                <a:lnTo>
                  <a:pt x="1843231" y="461799"/>
                </a:lnTo>
                <a:lnTo>
                  <a:pt x="1851025" y="531025"/>
                </a:lnTo>
                <a:lnTo>
                  <a:pt x="1849056" y="565939"/>
                </a:lnTo>
                <a:lnTo>
                  <a:pt x="1833673" y="633888"/>
                </a:lnTo>
                <a:lnTo>
                  <a:pt x="1803842" y="698866"/>
                </a:lnTo>
                <a:lnTo>
                  <a:pt x="1760538" y="760313"/>
                </a:lnTo>
                <a:lnTo>
                  <a:pt x="1734139" y="789537"/>
                </a:lnTo>
                <a:lnTo>
                  <a:pt x="1704737" y="817669"/>
                </a:lnTo>
                <a:lnTo>
                  <a:pt x="1672455" y="844637"/>
                </a:lnTo>
                <a:lnTo>
                  <a:pt x="1637415" y="870373"/>
                </a:lnTo>
                <a:lnTo>
                  <a:pt x="1599738" y="894807"/>
                </a:lnTo>
                <a:lnTo>
                  <a:pt x="1559547" y="917867"/>
                </a:lnTo>
                <a:lnTo>
                  <a:pt x="1516963" y="939485"/>
                </a:lnTo>
                <a:lnTo>
                  <a:pt x="1472109" y="959590"/>
                </a:lnTo>
                <a:lnTo>
                  <a:pt x="1425106" y="978113"/>
                </a:lnTo>
                <a:lnTo>
                  <a:pt x="1376076" y="994983"/>
                </a:lnTo>
                <a:lnTo>
                  <a:pt x="1325142" y="1010130"/>
                </a:lnTo>
                <a:lnTo>
                  <a:pt x="1272425" y="1023485"/>
                </a:lnTo>
                <a:lnTo>
                  <a:pt x="1218047" y="1034977"/>
                </a:lnTo>
                <a:lnTo>
                  <a:pt x="1162130" y="1044536"/>
                </a:lnTo>
                <a:lnTo>
                  <a:pt x="1104796" y="1052094"/>
                </a:lnTo>
                <a:lnTo>
                  <a:pt x="1046167" y="1057578"/>
                </a:lnTo>
                <a:lnTo>
                  <a:pt x="986365" y="1060920"/>
                </a:lnTo>
                <a:lnTo>
                  <a:pt x="925512" y="1062050"/>
                </a:lnTo>
                <a:lnTo>
                  <a:pt x="864659" y="1060920"/>
                </a:lnTo>
                <a:lnTo>
                  <a:pt x="804857" y="1057578"/>
                </a:lnTo>
                <a:lnTo>
                  <a:pt x="746228" y="1052094"/>
                </a:lnTo>
                <a:lnTo>
                  <a:pt x="688894" y="1044536"/>
                </a:lnTo>
                <a:lnTo>
                  <a:pt x="632977" y="1034977"/>
                </a:lnTo>
                <a:lnTo>
                  <a:pt x="578599" y="1023485"/>
                </a:lnTo>
                <a:lnTo>
                  <a:pt x="525882" y="1010130"/>
                </a:lnTo>
                <a:lnTo>
                  <a:pt x="474948" y="994983"/>
                </a:lnTo>
                <a:lnTo>
                  <a:pt x="425918" y="978113"/>
                </a:lnTo>
                <a:lnTo>
                  <a:pt x="378915" y="959590"/>
                </a:lnTo>
                <a:lnTo>
                  <a:pt x="334061" y="939485"/>
                </a:lnTo>
                <a:lnTo>
                  <a:pt x="291477" y="917867"/>
                </a:lnTo>
                <a:lnTo>
                  <a:pt x="251286" y="894807"/>
                </a:lnTo>
                <a:lnTo>
                  <a:pt x="213609" y="870373"/>
                </a:lnTo>
                <a:lnTo>
                  <a:pt x="178569" y="844637"/>
                </a:lnTo>
                <a:lnTo>
                  <a:pt x="146287" y="817669"/>
                </a:lnTo>
                <a:lnTo>
                  <a:pt x="116885" y="789537"/>
                </a:lnTo>
                <a:lnTo>
                  <a:pt x="90486" y="760313"/>
                </a:lnTo>
                <a:lnTo>
                  <a:pt x="67211" y="730066"/>
                </a:lnTo>
                <a:lnTo>
                  <a:pt x="30522" y="666784"/>
                </a:lnTo>
                <a:lnTo>
                  <a:pt x="7793" y="600250"/>
                </a:lnTo>
                <a:lnTo>
                  <a:pt x="0" y="531025"/>
                </a:lnTo>
                <a:close/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10437" y="6189726"/>
            <a:ext cx="777875" cy="1230630"/>
          </a:xfrm>
          <a:custGeom>
            <a:avLst/>
            <a:gdLst/>
            <a:ahLst/>
            <a:cxnLst/>
            <a:rect l="l" t="t" r="r" b="b"/>
            <a:pathLst>
              <a:path w="777875" h="1230629">
                <a:moveTo>
                  <a:pt x="0" y="1230249"/>
                </a:moveTo>
                <a:lnTo>
                  <a:pt x="777798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44370" y="6129337"/>
            <a:ext cx="82550" cy="95885"/>
          </a:xfrm>
          <a:custGeom>
            <a:avLst/>
            <a:gdLst/>
            <a:ahLst/>
            <a:cxnLst/>
            <a:rect l="l" t="t" r="r" b="b"/>
            <a:pathLst>
              <a:path w="82550" h="95885">
                <a:moveTo>
                  <a:pt x="82042" y="0"/>
                </a:moveTo>
                <a:lnTo>
                  <a:pt x="0" y="49555"/>
                </a:lnTo>
                <a:lnTo>
                  <a:pt x="72466" y="9536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76903" y="4265612"/>
            <a:ext cx="5070475" cy="702945"/>
          </a:xfrm>
          <a:custGeom>
            <a:avLst/>
            <a:gdLst/>
            <a:ahLst/>
            <a:cxnLst/>
            <a:rect l="l" t="t" r="r" b="b"/>
            <a:pathLst>
              <a:path w="5070475" h="702945">
                <a:moveTo>
                  <a:pt x="2816821" y="0"/>
                </a:moveTo>
                <a:lnTo>
                  <a:pt x="2742446" y="250"/>
                </a:lnTo>
                <a:lnTo>
                  <a:pt x="2668672" y="996"/>
                </a:lnTo>
                <a:lnTo>
                  <a:pt x="2595539" y="2229"/>
                </a:lnTo>
                <a:lnTo>
                  <a:pt x="2523081" y="3943"/>
                </a:lnTo>
                <a:lnTo>
                  <a:pt x="2451338" y="6128"/>
                </a:lnTo>
                <a:lnTo>
                  <a:pt x="2380345" y="8779"/>
                </a:lnTo>
                <a:lnTo>
                  <a:pt x="2310140" y="11886"/>
                </a:lnTo>
                <a:lnTo>
                  <a:pt x="2240761" y="15443"/>
                </a:lnTo>
                <a:lnTo>
                  <a:pt x="2172243" y="19441"/>
                </a:lnTo>
                <a:lnTo>
                  <a:pt x="2104625" y="23873"/>
                </a:lnTo>
                <a:lnTo>
                  <a:pt x="2037943" y="28730"/>
                </a:lnTo>
                <a:lnTo>
                  <a:pt x="1972234" y="34007"/>
                </a:lnTo>
                <a:lnTo>
                  <a:pt x="1907536" y="39693"/>
                </a:lnTo>
                <a:lnTo>
                  <a:pt x="1843886" y="45783"/>
                </a:lnTo>
                <a:lnTo>
                  <a:pt x="1781320" y="52268"/>
                </a:lnTo>
                <a:lnTo>
                  <a:pt x="1719877" y="59141"/>
                </a:lnTo>
                <a:lnTo>
                  <a:pt x="1659592" y="66393"/>
                </a:lnTo>
                <a:lnTo>
                  <a:pt x="1600504" y="74017"/>
                </a:lnTo>
                <a:lnTo>
                  <a:pt x="1542649" y="82006"/>
                </a:lnTo>
                <a:lnTo>
                  <a:pt x="1486064" y="90351"/>
                </a:lnTo>
                <a:lnTo>
                  <a:pt x="1430787" y="99045"/>
                </a:lnTo>
                <a:lnTo>
                  <a:pt x="1376854" y="108081"/>
                </a:lnTo>
                <a:lnTo>
                  <a:pt x="1324304" y="117450"/>
                </a:lnTo>
                <a:lnTo>
                  <a:pt x="1273171" y="127145"/>
                </a:lnTo>
                <a:lnTo>
                  <a:pt x="1223495" y="137158"/>
                </a:lnTo>
                <a:lnTo>
                  <a:pt x="1175312" y="147481"/>
                </a:lnTo>
                <a:lnTo>
                  <a:pt x="1128659" y="158107"/>
                </a:lnTo>
                <a:lnTo>
                  <a:pt x="1083574" y="169028"/>
                </a:lnTo>
                <a:lnTo>
                  <a:pt x="1040092" y="180237"/>
                </a:lnTo>
                <a:lnTo>
                  <a:pt x="998253" y="191724"/>
                </a:lnTo>
                <a:lnTo>
                  <a:pt x="958092" y="203484"/>
                </a:lnTo>
                <a:lnTo>
                  <a:pt x="919647" y="215508"/>
                </a:lnTo>
                <a:lnTo>
                  <a:pt x="882954" y="227788"/>
                </a:lnTo>
                <a:lnTo>
                  <a:pt x="814977" y="253087"/>
                </a:lnTo>
                <a:lnTo>
                  <a:pt x="754434" y="279330"/>
                </a:lnTo>
                <a:lnTo>
                  <a:pt x="701691" y="306422"/>
                </a:lnTo>
                <a:lnTo>
                  <a:pt x="656977" y="334336"/>
                </a:lnTo>
                <a:lnTo>
                  <a:pt x="620610" y="362997"/>
                </a:lnTo>
                <a:lnTo>
                  <a:pt x="592890" y="392345"/>
                </a:lnTo>
                <a:lnTo>
                  <a:pt x="568177" y="437485"/>
                </a:lnTo>
                <a:lnTo>
                  <a:pt x="563359" y="468274"/>
                </a:lnTo>
                <a:lnTo>
                  <a:pt x="0" y="468312"/>
                </a:lnTo>
                <a:lnTo>
                  <a:pt x="1126731" y="702462"/>
                </a:lnTo>
                <a:lnTo>
                  <a:pt x="2253449" y="468312"/>
                </a:lnTo>
                <a:lnTo>
                  <a:pt x="1690090" y="468312"/>
                </a:lnTo>
                <a:lnTo>
                  <a:pt x="1692487" y="452913"/>
                </a:lnTo>
                <a:lnTo>
                  <a:pt x="1727253" y="408438"/>
                </a:lnTo>
                <a:lnTo>
                  <a:pt x="1771924" y="380532"/>
                </a:lnTo>
                <a:lnTo>
                  <a:pt x="1832403" y="354308"/>
                </a:lnTo>
                <a:lnTo>
                  <a:pt x="1907503" y="330012"/>
                </a:lnTo>
                <a:lnTo>
                  <a:pt x="1950164" y="318665"/>
                </a:lnTo>
                <a:lnTo>
                  <a:pt x="1996034" y="307892"/>
                </a:lnTo>
                <a:lnTo>
                  <a:pt x="2044966" y="297725"/>
                </a:lnTo>
                <a:lnTo>
                  <a:pt x="2096809" y="288194"/>
                </a:lnTo>
                <a:lnTo>
                  <a:pt x="2151603" y="279304"/>
                </a:lnTo>
                <a:lnTo>
                  <a:pt x="2208640" y="271164"/>
                </a:lnTo>
                <a:lnTo>
                  <a:pt x="2268329" y="263727"/>
                </a:lnTo>
                <a:lnTo>
                  <a:pt x="2330337" y="257049"/>
                </a:lnTo>
                <a:lnTo>
                  <a:pt x="2394514" y="251162"/>
                </a:lnTo>
                <a:lnTo>
                  <a:pt x="2460712" y="246096"/>
                </a:lnTo>
                <a:lnTo>
                  <a:pt x="2528783" y="241882"/>
                </a:lnTo>
                <a:lnTo>
                  <a:pt x="2598578" y="238551"/>
                </a:lnTo>
                <a:lnTo>
                  <a:pt x="2669948" y="236133"/>
                </a:lnTo>
                <a:lnTo>
                  <a:pt x="2742746" y="234660"/>
                </a:lnTo>
                <a:lnTo>
                  <a:pt x="4768544" y="234162"/>
                </a:lnTo>
                <a:lnTo>
                  <a:pt x="4750758" y="227777"/>
                </a:lnTo>
                <a:lnTo>
                  <a:pt x="4714071" y="215498"/>
                </a:lnTo>
                <a:lnTo>
                  <a:pt x="4675631" y="203475"/>
                </a:lnTo>
                <a:lnTo>
                  <a:pt x="4635475" y="191716"/>
                </a:lnTo>
                <a:lnTo>
                  <a:pt x="4593640" y="180229"/>
                </a:lnTo>
                <a:lnTo>
                  <a:pt x="4550164" y="169022"/>
                </a:lnTo>
                <a:lnTo>
                  <a:pt x="4505082" y="158101"/>
                </a:lnTo>
                <a:lnTo>
                  <a:pt x="4458432" y="147476"/>
                </a:lnTo>
                <a:lnTo>
                  <a:pt x="4410252" y="137153"/>
                </a:lnTo>
                <a:lnTo>
                  <a:pt x="4360579" y="127141"/>
                </a:lnTo>
                <a:lnTo>
                  <a:pt x="4309449" y="117446"/>
                </a:lnTo>
                <a:lnTo>
                  <a:pt x="4256900" y="108078"/>
                </a:lnTo>
                <a:lnTo>
                  <a:pt x="4202968" y="99043"/>
                </a:lnTo>
                <a:lnTo>
                  <a:pt x="4147692" y="90349"/>
                </a:lnTo>
                <a:lnTo>
                  <a:pt x="4091107" y="82004"/>
                </a:lnTo>
                <a:lnTo>
                  <a:pt x="4033252" y="74015"/>
                </a:lnTo>
                <a:lnTo>
                  <a:pt x="3974163" y="66391"/>
                </a:lnTo>
                <a:lnTo>
                  <a:pt x="3913877" y="59139"/>
                </a:lnTo>
                <a:lnTo>
                  <a:pt x="3852431" y="52267"/>
                </a:lnTo>
                <a:lnTo>
                  <a:pt x="3789863" y="45782"/>
                </a:lnTo>
                <a:lnTo>
                  <a:pt x="3726209" y="39693"/>
                </a:lnTo>
                <a:lnTo>
                  <a:pt x="3661507" y="34006"/>
                </a:lnTo>
                <a:lnTo>
                  <a:pt x="3595794" y="28730"/>
                </a:lnTo>
                <a:lnTo>
                  <a:pt x="3529107" y="23872"/>
                </a:lnTo>
                <a:lnTo>
                  <a:pt x="3461483" y="19441"/>
                </a:lnTo>
                <a:lnTo>
                  <a:pt x="3392958" y="15443"/>
                </a:lnTo>
                <a:lnTo>
                  <a:pt x="3323571" y="11886"/>
                </a:lnTo>
                <a:lnTo>
                  <a:pt x="3253359" y="8779"/>
                </a:lnTo>
                <a:lnTo>
                  <a:pt x="3182358" y="6128"/>
                </a:lnTo>
                <a:lnTo>
                  <a:pt x="3110605" y="3943"/>
                </a:lnTo>
                <a:lnTo>
                  <a:pt x="3038138" y="2229"/>
                </a:lnTo>
                <a:lnTo>
                  <a:pt x="2964993" y="996"/>
                </a:lnTo>
                <a:lnTo>
                  <a:pt x="2891209" y="250"/>
                </a:lnTo>
                <a:lnTo>
                  <a:pt x="2816821" y="0"/>
                </a:lnTo>
                <a:close/>
              </a:path>
              <a:path w="5070475" h="702945">
                <a:moveTo>
                  <a:pt x="4768544" y="234162"/>
                </a:moveTo>
                <a:lnTo>
                  <a:pt x="2816821" y="234162"/>
                </a:lnTo>
                <a:lnTo>
                  <a:pt x="2890919" y="234660"/>
                </a:lnTo>
                <a:lnTo>
                  <a:pt x="2963735" y="236133"/>
                </a:lnTo>
                <a:lnTo>
                  <a:pt x="3035121" y="238551"/>
                </a:lnTo>
                <a:lnTo>
                  <a:pt x="3104928" y="241882"/>
                </a:lnTo>
                <a:lnTo>
                  <a:pt x="3173007" y="246096"/>
                </a:lnTo>
                <a:lnTo>
                  <a:pt x="3239212" y="251162"/>
                </a:lnTo>
                <a:lnTo>
                  <a:pt x="3303392" y="257049"/>
                </a:lnTo>
                <a:lnTo>
                  <a:pt x="3365401" y="263727"/>
                </a:lnTo>
                <a:lnTo>
                  <a:pt x="3425089" y="271164"/>
                </a:lnTo>
                <a:lnTo>
                  <a:pt x="3482309" y="279330"/>
                </a:lnTo>
                <a:lnTo>
                  <a:pt x="3536912" y="288194"/>
                </a:lnTo>
                <a:lnTo>
                  <a:pt x="3588750" y="297725"/>
                </a:lnTo>
                <a:lnTo>
                  <a:pt x="3637675" y="307892"/>
                </a:lnTo>
                <a:lnTo>
                  <a:pt x="3683538" y="318665"/>
                </a:lnTo>
                <a:lnTo>
                  <a:pt x="3726190" y="330012"/>
                </a:lnTo>
                <a:lnTo>
                  <a:pt x="3765485" y="341903"/>
                </a:lnTo>
                <a:lnTo>
                  <a:pt x="3833405" y="367194"/>
                </a:lnTo>
                <a:lnTo>
                  <a:pt x="3886113" y="394290"/>
                </a:lnTo>
                <a:lnTo>
                  <a:pt x="3922421" y="422945"/>
                </a:lnTo>
                <a:lnTo>
                  <a:pt x="3943540" y="468312"/>
                </a:lnTo>
                <a:lnTo>
                  <a:pt x="5070271" y="468312"/>
                </a:lnTo>
                <a:lnTo>
                  <a:pt x="5059526" y="422285"/>
                </a:lnTo>
                <a:lnTo>
                  <a:pt x="5027999" y="377563"/>
                </a:lnTo>
                <a:lnTo>
                  <a:pt x="4995929" y="348554"/>
                </a:lnTo>
                <a:lnTo>
                  <a:pt x="4955362" y="320262"/>
                </a:lnTo>
                <a:lnTo>
                  <a:pt x="4906597" y="292749"/>
                </a:lnTo>
                <a:lnTo>
                  <a:pt x="4849929" y="266076"/>
                </a:lnTo>
                <a:lnTo>
                  <a:pt x="4785655" y="240305"/>
                </a:lnTo>
                <a:lnTo>
                  <a:pt x="4768544" y="234162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76903" y="4265612"/>
            <a:ext cx="5070475" cy="702945"/>
          </a:xfrm>
          <a:custGeom>
            <a:avLst/>
            <a:gdLst/>
            <a:ahLst/>
            <a:cxnLst/>
            <a:rect l="l" t="t" r="r" b="b"/>
            <a:pathLst>
              <a:path w="5070475" h="702945">
                <a:moveTo>
                  <a:pt x="1690090" y="468312"/>
                </a:moveTo>
                <a:lnTo>
                  <a:pt x="1711217" y="422945"/>
                </a:lnTo>
                <a:lnTo>
                  <a:pt x="1747538" y="394290"/>
                </a:lnTo>
                <a:lnTo>
                  <a:pt x="1800262" y="367194"/>
                </a:lnTo>
                <a:lnTo>
                  <a:pt x="1868200" y="341903"/>
                </a:lnTo>
                <a:lnTo>
                  <a:pt x="1907503" y="330012"/>
                </a:lnTo>
                <a:lnTo>
                  <a:pt x="1950164" y="318665"/>
                </a:lnTo>
                <a:lnTo>
                  <a:pt x="1996034" y="307892"/>
                </a:lnTo>
                <a:lnTo>
                  <a:pt x="2044966" y="297725"/>
                </a:lnTo>
                <a:lnTo>
                  <a:pt x="2096809" y="288194"/>
                </a:lnTo>
                <a:lnTo>
                  <a:pt x="2151417" y="279330"/>
                </a:lnTo>
                <a:lnTo>
                  <a:pt x="2208640" y="271164"/>
                </a:lnTo>
                <a:lnTo>
                  <a:pt x="2268329" y="263727"/>
                </a:lnTo>
                <a:lnTo>
                  <a:pt x="2330337" y="257049"/>
                </a:lnTo>
                <a:lnTo>
                  <a:pt x="2394514" y="251162"/>
                </a:lnTo>
                <a:lnTo>
                  <a:pt x="2460712" y="246096"/>
                </a:lnTo>
                <a:lnTo>
                  <a:pt x="2528783" y="241882"/>
                </a:lnTo>
                <a:lnTo>
                  <a:pt x="2598578" y="238551"/>
                </a:lnTo>
                <a:lnTo>
                  <a:pt x="2669948" y="236133"/>
                </a:lnTo>
                <a:lnTo>
                  <a:pt x="2742746" y="234660"/>
                </a:lnTo>
                <a:lnTo>
                  <a:pt x="2816821" y="234162"/>
                </a:lnTo>
                <a:lnTo>
                  <a:pt x="2890919" y="234660"/>
                </a:lnTo>
                <a:lnTo>
                  <a:pt x="2963735" y="236133"/>
                </a:lnTo>
                <a:lnTo>
                  <a:pt x="3035121" y="238551"/>
                </a:lnTo>
                <a:lnTo>
                  <a:pt x="3104928" y="241882"/>
                </a:lnTo>
                <a:lnTo>
                  <a:pt x="3173007" y="246096"/>
                </a:lnTo>
                <a:lnTo>
                  <a:pt x="3239212" y="251162"/>
                </a:lnTo>
                <a:lnTo>
                  <a:pt x="3303392" y="257049"/>
                </a:lnTo>
                <a:lnTo>
                  <a:pt x="3365401" y="263727"/>
                </a:lnTo>
                <a:lnTo>
                  <a:pt x="3425089" y="271164"/>
                </a:lnTo>
                <a:lnTo>
                  <a:pt x="3482309" y="279330"/>
                </a:lnTo>
                <a:lnTo>
                  <a:pt x="3536912" y="288194"/>
                </a:lnTo>
                <a:lnTo>
                  <a:pt x="3588750" y="297725"/>
                </a:lnTo>
                <a:lnTo>
                  <a:pt x="3637675" y="307892"/>
                </a:lnTo>
                <a:lnTo>
                  <a:pt x="3683538" y="318665"/>
                </a:lnTo>
                <a:lnTo>
                  <a:pt x="3726190" y="330012"/>
                </a:lnTo>
                <a:lnTo>
                  <a:pt x="3765485" y="341903"/>
                </a:lnTo>
                <a:lnTo>
                  <a:pt x="3833405" y="367194"/>
                </a:lnTo>
                <a:lnTo>
                  <a:pt x="3886113" y="394290"/>
                </a:lnTo>
                <a:lnTo>
                  <a:pt x="3922421" y="422945"/>
                </a:lnTo>
                <a:lnTo>
                  <a:pt x="3943540" y="468312"/>
                </a:lnTo>
                <a:lnTo>
                  <a:pt x="5070271" y="468312"/>
                </a:lnTo>
                <a:lnTo>
                  <a:pt x="5059543" y="422317"/>
                </a:lnTo>
                <a:lnTo>
                  <a:pt x="5028025" y="377589"/>
                </a:lnTo>
                <a:lnTo>
                  <a:pt x="4995959" y="348577"/>
                </a:lnTo>
                <a:lnTo>
                  <a:pt x="4955395" y="320282"/>
                </a:lnTo>
                <a:lnTo>
                  <a:pt x="4906631" y="292766"/>
                </a:lnTo>
                <a:lnTo>
                  <a:pt x="4849963" y="266090"/>
                </a:lnTo>
                <a:lnTo>
                  <a:pt x="4785688" y="240317"/>
                </a:lnTo>
                <a:lnTo>
                  <a:pt x="4714103" y="215508"/>
                </a:lnTo>
                <a:lnTo>
                  <a:pt x="4675662" y="203484"/>
                </a:lnTo>
                <a:lnTo>
                  <a:pt x="4635505" y="191724"/>
                </a:lnTo>
                <a:lnTo>
                  <a:pt x="4593669" y="180237"/>
                </a:lnTo>
                <a:lnTo>
                  <a:pt x="4550191" y="169028"/>
                </a:lnTo>
                <a:lnTo>
                  <a:pt x="4505108" y="158107"/>
                </a:lnTo>
                <a:lnTo>
                  <a:pt x="4458457" y="147481"/>
                </a:lnTo>
                <a:lnTo>
                  <a:pt x="4410276" y="137158"/>
                </a:lnTo>
                <a:lnTo>
                  <a:pt x="4360601" y="127145"/>
                </a:lnTo>
                <a:lnTo>
                  <a:pt x="4309470" y="117450"/>
                </a:lnTo>
                <a:lnTo>
                  <a:pt x="4256919" y="108081"/>
                </a:lnTo>
                <a:lnTo>
                  <a:pt x="4202986" y="99045"/>
                </a:lnTo>
                <a:lnTo>
                  <a:pt x="4147708" y="90351"/>
                </a:lnTo>
                <a:lnTo>
                  <a:pt x="4091122" y="82006"/>
                </a:lnTo>
                <a:lnTo>
                  <a:pt x="4033266" y="74017"/>
                </a:lnTo>
                <a:lnTo>
                  <a:pt x="3974175" y="66393"/>
                </a:lnTo>
                <a:lnTo>
                  <a:pt x="3913888" y="59141"/>
                </a:lnTo>
                <a:lnTo>
                  <a:pt x="3852441" y="52268"/>
                </a:lnTo>
                <a:lnTo>
                  <a:pt x="3789871" y="45783"/>
                </a:lnTo>
                <a:lnTo>
                  <a:pt x="3726217" y="39693"/>
                </a:lnTo>
                <a:lnTo>
                  <a:pt x="3661514" y="34007"/>
                </a:lnTo>
                <a:lnTo>
                  <a:pt x="3595800" y="28730"/>
                </a:lnTo>
                <a:lnTo>
                  <a:pt x="3529111" y="23873"/>
                </a:lnTo>
                <a:lnTo>
                  <a:pt x="3461486" y="19441"/>
                </a:lnTo>
                <a:lnTo>
                  <a:pt x="3392961" y="15443"/>
                </a:lnTo>
                <a:lnTo>
                  <a:pt x="3323574" y="11886"/>
                </a:lnTo>
                <a:lnTo>
                  <a:pt x="3253361" y="8779"/>
                </a:lnTo>
                <a:lnTo>
                  <a:pt x="3182359" y="6128"/>
                </a:lnTo>
                <a:lnTo>
                  <a:pt x="3110606" y="3943"/>
                </a:lnTo>
                <a:lnTo>
                  <a:pt x="3038138" y="2229"/>
                </a:lnTo>
                <a:lnTo>
                  <a:pt x="2964994" y="996"/>
                </a:lnTo>
                <a:lnTo>
                  <a:pt x="2891209" y="250"/>
                </a:lnTo>
                <a:lnTo>
                  <a:pt x="2816821" y="0"/>
                </a:lnTo>
                <a:lnTo>
                  <a:pt x="2742446" y="250"/>
                </a:lnTo>
                <a:lnTo>
                  <a:pt x="2668672" y="996"/>
                </a:lnTo>
                <a:lnTo>
                  <a:pt x="2595539" y="2229"/>
                </a:lnTo>
                <a:lnTo>
                  <a:pt x="2523082" y="3943"/>
                </a:lnTo>
                <a:lnTo>
                  <a:pt x="2451339" y="6128"/>
                </a:lnTo>
                <a:lnTo>
                  <a:pt x="2380347" y="8779"/>
                </a:lnTo>
                <a:lnTo>
                  <a:pt x="2310142" y="11886"/>
                </a:lnTo>
                <a:lnTo>
                  <a:pt x="2240763" y="15443"/>
                </a:lnTo>
                <a:lnTo>
                  <a:pt x="2172246" y="19441"/>
                </a:lnTo>
                <a:lnTo>
                  <a:pt x="2104629" y="23872"/>
                </a:lnTo>
                <a:lnTo>
                  <a:pt x="2037948" y="28730"/>
                </a:lnTo>
                <a:lnTo>
                  <a:pt x="1972240" y="34006"/>
                </a:lnTo>
                <a:lnTo>
                  <a:pt x="1907543" y="39693"/>
                </a:lnTo>
                <a:lnTo>
                  <a:pt x="1843894" y="45782"/>
                </a:lnTo>
                <a:lnTo>
                  <a:pt x="1781330" y="52267"/>
                </a:lnTo>
                <a:lnTo>
                  <a:pt x="1719887" y="59139"/>
                </a:lnTo>
                <a:lnTo>
                  <a:pt x="1659604" y="66391"/>
                </a:lnTo>
                <a:lnTo>
                  <a:pt x="1600517" y="74015"/>
                </a:lnTo>
                <a:lnTo>
                  <a:pt x="1542663" y="82004"/>
                </a:lnTo>
                <a:lnTo>
                  <a:pt x="1486080" y="90349"/>
                </a:lnTo>
                <a:lnTo>
                  <a:pt x="1430804" y="99043"/>
                </a:lnTo>
                <a:lnTo>
                  <a:pt x="1376873" y="108078"/>
                </a:lnTo>
                <a:lnTo>
                  <a:pt x="1324323" y="117446"/>
                </a:lnTo>
                <a:lnTo>
                  <a:pt x="1273192" y="127141"/>
                </a:lnTo>
                <a:lnTo>
                  <a:pt x="1223518" y="137153"/>
                </a:lnTo>
                <a:lnTo>
                  <a:pt x="1175336" y="147476"/>
                </a:lnTo>
                <a:lnTo>
                  <a:pt x="1128684" y="158101"/>
                </a:lnTo>
                <a:lnTo>
                  <a:pt x="1083600" y="169022"/>
                </a:lnTo>
                <a:lnTo>
                  <a:pt x="1040120" y="180229"/>
                </a:lnTo>
                <a:lnTo>
                  <a:pt x="998281" y="191716"/>
                </a:lnTo>
                <a:lnTo>
                  <a:pt x="958121" y="203475"/>
                </a:lnTo>
                <a:lnTo>
                  <a:pt x="919677" y="215498"/>
                </a:lnTo>
                <a:lnTo>
                  <a:pt x="882985" y="227777"/>
                </a:lnTo>
                <a:lnTo>
                  <a:pt x="815009" y="253074"/>
                </a:lnTo>
                <a:lnTo>
                  <a:pt x="754488" y="279304"/>
                </a:lnTo>
                <a:lnTo>
                  <a:pt x="701722" y="306404"/>
                </a:lnTo>
                <a:lnTo>
                  <a:pt x="657005" y="334315"/>
                </a:lnTo>
                <a:lnTo>
                  <a:pt x="620635" y="362973"/>
                </a:lnTo>
                <a:lnTo>
                  <a:pt x="592909" y="392317"/>
                </a:lnTo>
                <a:lnTo>
                  <a:pt x="568177" y="437485"/>
                </a:lnTo>
                <a:lnTo>
                  <a:pt x="563359" y="468274"/>
                </a:lnTo>
                <a:lnTo>
                  <a:pt x="0" y="468312"/>
                </a:lnTo>
                <a:lnTo>
                  <a:pt x="1126731" y="702462"/>
                </a:lnTo>
                <a:lnTo>
                  <a:pt x="2253449" y="468312"/>
                </a:lnTo>
                <a:lnTo>
                  <a:pt x="1690090" y="46831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375437" y="9414086"/>
            <a:ext cx="25146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dirty="0">
                <a:solidFill>
                  <a:srgbClr val="9A9A9A"/>
                </a:solidFill>
                <a:latin typeface="Arial"/>
                <a:cs typeface="Arial"/>
              </a:rPr>
              <a:t>50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62100" y="8240712"/>
            <a:ext cx="9144000" cy="370205"/>
          </a:xfrm>
          <a:custGeom>
            <a:avLst/>
            <a:gdLst/>
            <a:ahLst/>
            <a:cxnLst/>
            <a:rect l="l" t="t" r="r" b="b"/>
            <a:pathLst>
              <a:path w="9144000" h="370204">
                <a:moveTo>
                  <a:pt x="0" y="369887"/>
                </a:moveTo>
                <a:lnTo>
                  <a:pt x="9144000" y="369887"/>
                </a:lnTo>
                <a:lnTo>
                  <a:pt x="9144000" y="0"/>
                </a:lnTo>
                <a:lnTo>
                  <a:pt x="0" y="0"/>
                </a:lnTo>
                <a:lnTo>
                  <a:pt x="0" y="369887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218483" y="8377046"/>
            <a:ext cx="12827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sz="900" b="1" dirty="0">
                <a:latin typeface="Arial"/>
                <a:cs typeface="Arial"/>
              </a:rPr>
              <a:t>15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66900" y="2730500"/>
            <a:ext cx="8458200" cy="1905"/>
          </a:xfrm>
          <a:custGeom>
            <a:avLst/>
            <a:gdLst/>
            <a:ahLst/>
            <a:cxnLst/>
            <a:rect l="l" t="t" r="r" b="b"/>
            <a:pathLst>
              <a:path w="8458200" h="1905">
                <a:moveTo>
                  <a:pt x="0" y="0"/>
                </a:moveTo>
                <a:lnTo>
                  <a:pt x="8458200" y="1587"/>
                </a:lnTo>
              </a:path>
            </a:pathLst>
          </a:custGeom>
          <a:ln w="12700">
            <a:solidFill>
              <a:srgbClr val="6666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17636" y="8247064"/>
            <a:ext cx="4039628" cy="3619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013192" y="8402039"/>
            <a:ext cx="2068195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b="1" spc="-5" dirty="0">
                <a:latin typeface="Arial"/>
                <a:cs typeface="Arial"/>
              </a:rPr>
              <a:t>© </a:t>
            </a:r>
            <a:r>
              <a:rPr sz="1000" b="1" spc="-10" dirty="0">
                <a:latin typeface="Arial"/>
                <a:cs typeface="Arial"/>
              </a:rPr>
              <a:t>2012 </a:t>
            </a:r>
            <a:r>
              <a:rPr sz="1000" b="1" spc="-5" dirty="0">
                <a:latin typeface="Arial"/>
                <a:cs typeface="Arial"/>
              </a:rPr>
              <a:t>Carnegie Mellon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University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4762" rIns="0" bIns="0" rtlCol="0">
            <a:spAutoFit/>
          </a:bodyPr>
          <a:lstStyle/>
          <a:p>
            <a:pPr marL="695960">
              <a:lnSpc>
                <a:spcPct val="100000"/>
              </a:lnSpc>
            </a:pPr>
            <a:r>
              <a:rPr sz="3200" spc="-5" dirty="0"/>
              <a:t>Attack</a:t>
            </a:r>
            <a:r>
              <a:rPr sz="3200" spc="-90" dirty="0"/>
              <a:t> </a:t>
            </a:r>
            <a:r>
              <a:rPr sz="3200" spc="-5" dirty="0"/>
              <a:t>Patterns</a:t>
            </a:r>
            <a:endParaRPr sz="3200"/>
          </a:p>
        </p:txBody>
      </p:sp>
      <p:sp>
        <p:nvSpPr>
          <p:cNvPr id="16" name="object 16"/>
          <p:cNvSpPr txBox="1"/>
          <p:nvPr/>
        </p:nvSpPr>
        <p:spPr>
          <a:xfrm>
            <a:off x="2058404" y="2855455"/>
            <a:ext cx="7339965" cy="862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buSzPct val="69642"/>
              <a:buChar char="•"/>
              <a:tabLst>
                <a:tab pos="241300" algn="l"/>
              </a:tabLst>
            </a:pPr>
            <a:r>
              <a:rPr sz="2800" dirty="0">
                <a:latin typeface="Arial"/>
                <a:cs typeface="Arial"/>
              </a:rPr>
              <a:t>Blueprint for creating an attack (like </a:t>
            </a:r>
            <a:r>
              <a:rPr sz="2800" spc="-5" dirty="0">
                <a:latin typeface="Arial"/>
                <a:cs typeface="Arial"/>
              </a:rPr>
              <a:t>a sewing  </a:t>
            </a:r>
            <a:r>
              <a:rPr sz="2800" dirty="0">
                <a:latin typeface="Arial"/>
                <a:cs typeface="Arial"/>
              </a:rPr>
              <a:t>pattern)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58404" y="3815588"/>
            <a:ext cx="3677285" cy="2282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SzPct val="69642"/>
              <a:buChar char="•"/>
              <a:tabLst>
                <a:tab pos="241300" algn="l"/>
              </a:tabLst>
            </a:pPr>
            <a:r>
              <a:rPr sz="2800" dirty="0">
                <a:latin typeface="Arial"/>
                <a:cs typeface="Arial"/>
              </a:rPr>
              <a:t>Consists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of:</a:t>
            </a:r>
            <a:endParaRPr sz="28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855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dirty="0">
                <a:latin typeface="Arial"/>
                <a:cs typeface="Arial"/>
              </a:rPr>
              <a:t>Attack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prerequisites</a:t>
            </a:r>
            <a:endParaRPr sz="24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720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dirty="0">
                <a:latin typeface="Arial"/>
                <a:cs typeface="Arial"/>
              </a:rPr>
              <a:t>Attack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description</a:t>
            </a:r>
            <a:endParaRPr sz="24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720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spc="-5" dirty="0">
                <a:latin typeface="Arial"/>
                <a:cs typeface="Arial"/>
              </a:rPr>
              <a:t>Related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vulnerabilities</a:t>
            </a:r>
            <a:endParaRPr sz="24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720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spc="-5" dirty="0">
                <a:latin typeface="Arial"/>
                <a:cs typeface="Arial"/>
              </a:rPr>
              <a:t>Method of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attack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03099" y="3898900"/>
            <a:ext cx="4049395" cy="2021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0979" marR="5080" indent="-208279">
              <a:lnSpc>
                <a:spcPct val="100000"/>
              </a:lnSpc>
              <a:buSzPct val="89583"/>
              <a:buFont typeface="Times New Roman"/>
              <a:buChar char="•"/>
              <a:tabLst>
                <a:tab pos="221615" algn="l"/>
              </a:tabLst>
            </a:pPr>
            <a:r>
              <a:rPr sz="2400" spc="-5" dirty="0">
                <a:latin typeface="Arial"/>
                <a:cs typeface="Arial"/>
              </a:rPr>
              <a:t>Skill </a:t>
            </a:r>
            <a:r>
              <a:rPr sz="2400" dirty="0">
                <a:latin typeface="Arial"/>
                <a:cs typeface="Arial"/>
              </a:rPr>
              <a:t>&amp; </a:t>
            </a:r>
            <a:r>
              <a:rPr sz="2400" spc="-5" dirty="0">
                <a:latin typeface="Arial"/>
                <a:cs typeface="Arial"/>
              </a:rPr>
              <a:t>resources required </a:t>
            </a:r>
            <a:r>
              <a:rPr sz="2400" dirty="0">
                <a:latin typeface="Arial"/>
                <a:cs typeface="Arial"/>
              </a:rPr>
              <a:t>to  </a:t>
            </a:r>
            <a:r>
              <a:rPr sz="2400" spc="-5" dirty="0">
                <a:latin typeface="Arial"/>
                <a:cs typeface="Arial"/>
              </a:rPr>
              <a:t>execute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attack</a:t>
            </a:r>
            <a:endParaRPr sz="2400">
              <a:latin typeface="Arial"/>
              <a:cs typeface="Arial"/>
            </a:endParaRPr>
          </a:p>
          <a:p>
            <a:pPr marL="220979" indent="-208279">
              <a:lnSpc>
                <a:spcPct val="100000"/>
              </a:lnSpc>
              <a:spcBef>
                <a:spcPts val="720"/>
              </a:spcBef>
              <a:buSzPct val="89583"/>
              <a:buFont typeface="Times New Roman"/>
              <a:buChar char="•"/>
              <a:tabLst>
                <a:tab pos="221615" algn="l"/>
              </a:tabLst>
            </a:pPr>
            <a:r>
              <a:rPr sz="2400" spc="-10" dirty="0">
                <a:latin typeface="Arial"/>
                <a:cs typeface="Arial"/>
              </a:rPr>
              <a:t>Applicable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contexts</a:t>
            </a:r>
            <a:endParaRPr sz="2400">
              <a:latin typeface="Arial"/>
              <a:cs typeface="Arial"/>
            </a:endParaRPr>
          </a:p>
          <a:p>
            <a:pPr marL="220979" marR="685800" indent="-208279">
              <a:lnSpc>
                <a:spcPct val="100000"/>
              </a:lnSpc>
              <a:spcBef>
                <a:spcPts val="720"/>
              </a:spcBef>
              <a:buSzPct val="89583"/>
              <a:buFont typeface="Times New Roman"/>
              <a:buChar char="•"/>
              <a:tabLst>
                <a:tab pos="221615" algn="l"/>
              </a:tabLst>
            </a:pPr>
            <a:r>
              <a:rPr sz="2400" spc="-5" dirty="0">
                <a:latin typeface="Arial"/>
                <a:cs typeface="Arial"/>
              </a:rPr>
              <a:t>Prevention </a:t>
            </a:r>
            <a:r>
              <a:rPr sz="2400" dirty="0">
                <a:latin typeface="Arial"/>
                <a:cs typeface="Arial"/>
              </a:rPr>
              <a:t>&amp; </a:t>
            </a:r>
            <a:r>
              <a:rPr sz="2400" spc="-5" dirty="0">
                <a:latin typeface="Arial"/>
                <a:cs typeface="Arial"/>
              </a:rPr>
              <a:t>mitigation  strategies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95297" y="6100381"/>
            <a:ext cx="8743886" cy="17716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006833" y="7947904"/>
            <a:ext cx="7522209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Consult CAPEC: Common </a:t>
            </a:r>
            <a:r>
              <a:rPr sz="1400" dirty="0">
                <a:latin typeface="Arial"/>
                <a:cs typeface="Arial"/>
              </a:rPr>
              <a:t>Attack Pattern </a:t>
            </a:r>
            <a:r>
              <a:rPr sz="1400" spc="-5" dirty="0">
                <a:latin typeface="Arial"/>
                <a:cs typeface="Arial"/>
              </a:rPr>
              <a:t>Enumeration and Classification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u="sng" spc="-5" dirty="0">
                <a:solidFill>
                  <a:srgbClr val="333399"/>
                </a:solidFill>
                <a:latin typeface="Arial"/>
                <a:cs typeface="Arial"/>
                <a:hlinkClick r:id="rId11"/>
              </a:rPr>
              <a:t>http://capec.mitre.org/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51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58900" y="7935912"/>
            <a:ext cx="9144000" cy="370205"/>
          </a:xfrm>
          <a:custGeom>
            <a:avLst/>
            <a:gdLst/>
            <a:ahLst/>
            <a:cxnLst/>
            <a:rect l="l" t="t" r="r" b="b"/>
            <a:pathLst>
              <a:path w="9144000" h="370204">
                <a:moveTo>
                  <a:pt x="0" y="369887"/>
                </a:moveTo>
                <a:lnTo>
                  <a:pt x="9144000" y="369887"/>
                </a:lnTo>
                <a:lnTo>
                  <a:pt x="9144000" y="0"/>
                </a:lnTo>
                <a:lnTo>
                  <a:pt x="0" y="0"/>
                </a:lnTo>
                <a:lnTo>
                  <a:pt x="0" y="369887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015283" y="8072246"/>
            <a:ext cx="12827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sz="900" b="1" dirty="0">
                <a:latin typeface="Arial"/>
                <a:cs typeface="Arial"/>
              </a:rPr>
              <a:t>16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63700" y="2425700"/>
            <a:ext cx="8458200" cy="1905"/>
          </a:xfrm>
          <a:custGeom>
            <a:avLst/>
            <a:gdLst/>
            <a:ahLst/>
            <a:cxnLst/>
            <a:rect l="l" t="t" r="r" b="b"/>
            <a:pathLst>
              <a:path w="8458200" h="1905">
                <a:moveTo>
                  <a:pt x="0" y="0"/>
                </a:moveTo>
                <a:lnTo>
                  <a:pt x="8458200" y="1587"/>
                </a:lnTo>
              </a:path>
            </a:pathLst>
          </a:custGeom>
          <a:ln w="12700">
            <a:solidFill>
              <a:srgbClr val="6666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14436" y="7942262"/>
            <a:ext cx="4039628" cy="3619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09992" y="8097239"/>
            <a:ext cx="2068195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b="1" spc="-5" dirty="0">
                <a:latin typeface="Arial"/>
                <a:cs typeface="Arial"/>
              </a:rPr>
              <a:t>© </a:t>
            </a:r>
            <a:r>
              <a:rPr sz="1000" b="1" spc="-10" dirty="0">
                <a:latin typeface="Arial"/>
                <a:cs typeface="Arial"/>
              </a:rPr>
              <a:t>2012 </a:t>
            </a:r>
            <a:r>
              <a:rPr sz="1000" b="1" spc="-5" dirty="0">
                <a:latin typeface="Arial"/>
                <a:cs typeface="Arial"/>
              </a:rPr>
              <a:t>Carnegie Mellon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University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52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666228" y="1607311"/>
            <a:ext cx="3620770" cy="526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spc="-5" dirty="0"/>
              <a:t>Assurance</a:t>
            </a:r>
            <a:r>
              <a:rPr sz="3400" spc="-65" dirty="0"/>
              <a:t> </a:t>
            </a:r>
            <a:r>
              <a:rPr sz="3400" spc="-10" dirty="0"/>
              <a:t>Cases</a:t>
            </a:r>
            <a:endParaRPr sz="3400"/>
          </a:p>
        </p:txBody>
      </p:sp>
      <p:sp>
        <p:nvSpPr>
          <p:cNvPr id="16" name="object 16"/>
          <p:cNvSpPr txBox="1"/>
          <p:nvPr/>
        </p:nvSpPr>
        <p:spPr>
          <a:xfrm>
            <a:off x="1855204" y="2702052"/>
            <a:ext cx="8366759" cy="4481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1416050" indent="-228600">
              <a:lnSpc>
                <a:spcPct val="100000"/>
              </a:lnSpc>
              <a:buSzPct val="70000"/>
              <a:buChar char="•"/>
              <a:tabLst>
                <a:tab pos="241300" algn="l"/>
              </a:tabLst>
            </a:pPr>
            <a:r>
              <a:rPr sz="3000" spc="-5" dirty="0">
                <a:latin typeface="Arial"/>
                <a:cs typeface="Arial"/>
              </a:rPr>
              <a:t>Applicable during </a:t>
            </a:r>
            <a:r>
              <a:rPr sz="3000" dirty="0">
                <a:latin typeface="Arial"/>
                <a:cs typeface="Arial"/>
              </a:rPr>
              <a:t>all </a:t>
            </a:r>
            <a:r>
              <a:rPr sz="3000" spc="-5" dirty="0">
                <a:latin typeface="Arial"/>
                <a:cs typeface="Arial"/>
              </a:rPr>
              <a:t>phases of</a:t>
            </a:r>
            <a:r>
              <a:rPr sz="3000" spc="-1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software  development</a:t>
            </a:r>
            <a:endParaRPr sz="3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0"/>
              </a:spcBef>
              <a:buSzPct val="70000"/>
              <a:buChar char="•"/>
              <a:tabLst>
                <a:tab pos="241300" algn="l"/>
              </a:tabLst>
            </a:pPr>
            <a:r>
              <a:rPr sz="3000" dirty="0">
                <a:latin typeface="Arial"/>
                <a:cs typeface="Arial"/>
              </a:rPr>
              <a:t>Similar </a:t>
            </a:r>
            <a:r>
              <a:rPr sz="3000" spc="-5" dirty="0">
                <a:latin typeface="Arial"/>
                <a:cs typeface="Arial"/>
              </a:rPr>
              <a:t>to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legal</a:t>
            </a:r>
            <a:r>
              <a:rPr sz="3000" spc="-12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case</a:t>
            </a:r>
            <a:endParaRPr sz="3000">
              <a:latin typeface="Arial"/>
              <a:cs typeface="Arial"/>
            </a:endParaRPr>
          </a:p>
          <a:p>
            <a:pPr marL="241300" marR="545465" indent="-228600">
              <a:lnSpc>
                <a:spcPct val="100000"/>
              </a:lnSpc>
              <a:spcBef>
                <a:spcPts val="900"/>
              </a:spcBef>
              <a:buSzPct val="70000"/>
              <a:buChar char="•"/>
              <a:tabLst>
                <a:tab pos="241300" algn="l"/>
              </a:tabLst>
            </a:pPr>
            <a:r>
              <a:rPr sz="3000" spc="-5" dirty="0">
                <a:latin typeface="Arial"/>
                <a:cs typeface="Arial"/>
              </a:rPr>
              <a:t>Presents arguments </a:t>
            </a:r>
            <a:r>
              <a:rPr sz="3000" dirty="0">
                <a:latin typeface="Arial"/>
                <a:cs typeface="Arial"/>
              </a:rPr>
              <a:t>showing </a:t>
            </a:r>
            <a:r>
              <a:rPr sz="3000" spc="-5" dirty="0">
                <a:latin typeface="Arial"/>
                <a:cs typeface="Arial"/>
              </a:rPr>
              <a:t>how </a:t>
            </a:r>
            <a:r>
              <a:rPr sz="3000" dirty="0">
                <a:latin typeface="Arial"/>
                <a:cs typeface="Arial"/>
              </a:rPr>
              <a:t>a</a:t>
            </a:r>
            <a:r>
              <a:rPr sz="3000" spc="-14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top-level  </a:t>
            </a:r>
            <a:r>
              <a:rPr sz="3000" dirty="0">
                <a:latin typeface="Arial"/>
                <a:cs typeface="Arial"/>
              </a:rPr>
              <a:t>claim is </a:t>
            </a:r>
            <a:r>
              <a:rPr sz="3000" spc="-5" dirty="0">
                <a:latin typeface="Arial"/>
                <a:cs typeface="Arial"/>
              </a:rPr>
              <a:t>supported by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evidence</a:t>
            </a:r>
            <a:endParaRPr sz="30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915"/>
              </a:spcBef>
              <a:buSzPct val="88461"/>
              <a:buFont typeface="Times New Roman"/>
              <a:buChar char="•"/>
              <a:tabLst>
                <a:tab pos="685165" algn="l"/>
              </a:tabLst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dirty="0">
                <a:latin typeface="Arial"/>
                <a:cs typeface="Arial"/>
              </a:rPr>
              <a:t>system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acceptably</a:t>
            </a:r>
            <a:r>
              <a:rPr sz="2600" spc="-10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secure</a:t>
            </a:r>
            <a:endParaRPr sz="2600">
              <a:latin typeface="Arial"/>
              <a:cs typeface="Arial"/>
            </a:endParaRPr>
          </a:p>
          <a:p>
            <a:pPr marL="684530" marR="5080" lvl="1" indent="-208915">
              <a:lnSpc>
                <a:spcPct val="100000"/>
              </a:lnSpc>
              <a:spcBef>
                <a:spcPts val="780"/>
              </a:spcBef>
              <a:buSzPct val="88461"/>
              <a:buFont typeface="Times New Roman"/>
              <a:buChar char="•"/>
              <a:tabLst>
                <a:tab pos="685165" algn="l"/>
              </a:tabLst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dirty="0">
                <a:latin typeface="Arial"/>
                <a:cs typeface="Arial"/>
              </a:rPr>
              <a:t>system has none of the common coding defects  that lead </a:t>
            </a:r>
            <a:r>
              <a:rPr sz="2600" spc="-5" dirty="0">
                <a:latin typeface="Arial"/>
                <a:cs typeface="Arial"/>
              </a:rPr>
              <a:t>to </a:t>
            </a:r>
            <a:r>
              <a:rPr sz="2600" dirty="0">
                <a:latin typeface="Arial"/>
                <a:cs typeface="Arial"/>
              </a:rPr>
              <a:t>security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vulnerabilities</a:t>
            </a:r>
            <a:endParaRPr sz="2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SzPct val="70000"/>
              <a:buChar char="•"/>
              <a:tabLst>
                <a:tab pos="241300" algn="l"/>
              </a:tabLst>
            </a:pPr>
            <a:r>
              <a:rPr sz="3000" spc="-5" dirty="0">
                <a:latin typeface="Arial"/>
                <a:cs typeface="Arial"/>
              </a:rPr>
              <a:t>Considers people, process, and</a:t>
            </a:r>
            <a:r>
              <a:rPr sz="3000" spc="-114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technology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22400" y="8278812"/>
            <a:ext cx="9144000" cy="370205"/>
          </a:xfrm>
          <a:custGeom>
            <a:avLst/>
            <a:gdLst/>
            <a:ahLst/>
            <a:cxnLst/>
            <a:rect l="l" t="t" r="r" b="b"/>
            <a:pathLst>
              <a:path w="9144000" h="370204">
                <a:moveTo>
                  <a:pt x="0" y="369887"/>
                </a:moveTo>
                <a:lnTo>
                  <a:pt x="9144000" y="369887"/>
                </a:lnTo>
                <a:lnTo>
                  <a:pt x="9144000" y="0"/>
                </a:lnTo>
                <a:lnTo>
                  <a:pt x="0" y="0"/>
                </a:lnTo>
                <a:lnTo>
                  <a:pt x="0" y="369887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078783" y="8415146"/>
            <a:ext cx="12827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sz="900" b="1" dirty="0">
                <a:latin typeface="Arial"/>
                <a:cs typeface="Arial"/>
              </a:rPr>
              <a:t>17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27200" y="2768600"/>
            <a:ext cx="8458200" cy="1905"/>
          </a:xfrm>
          <a:custGeom>
            <a:avLst/>
            <a:gdLst/>
            <a:ahLst/>
            <a:cxnLst/>
            <a:rect l="l" t="t" r="r" b="b"/>
            <a:pathLst>
              <a:path w="8458200" h="1905">
                <a:moveTo>
                  <a:pt x="0" y="0"/>
                </a:moveTo>
                <a:lnTo>
                  <a:pt x="8458200" y="1587"/>
                </a:lnTo>
              </a:path>
            </a:pathLst>
          </a:custGeom>
          <a:ln w="12700">
            <a:solidFill>
              <a:srgbClr val="6666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77936" y="8285164"/>
            <a:ext cx="4039628" cy="3619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73492" y="8440139"/>
            <a:ext cx="2068195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b="1" spc="-5" dirty="0">
                <a:latin typeface="Arial"/>
                <a:cs typeface="Arial"/>
              </a:rPr>
              <a:t>© </a:t>
            </a:r>
            <a:r>
              <a:rPr sz="1000" b="1" spc="-10" dirty="0">
                <a:latin typeface="Arial"/>
                <a:cs typeface="Arial"/>
              </a:rPr>
              <a:t>2012 </a:t>
            </a:r>
            <a:r>
              <a:rPr sz="1000" b="1" spc="-5" dirty="0">
                <a:latin typeface="Arial"/>
                <a:cs typeface="Arial"/>
              </a:rPr>
              <a:t>Carnegie Mellon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University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53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862" rIns="0" bIns="0" rtlCol="0">
            <a:spAutoFit/>
          </a:bodyPr>
          <a:lstStyle/>
          <a:p>
            <a:pPr marL="556260">
              <a:lnSpc>
                <a:spcPct val="100000"/>
              </a:lnSpc>
            </a:pPr>
            <a:r>
              <a:rPr sz="3200" spc="-5" dirty="0"/>
              <a:t>Misuse/Abuse</a:t>
            </a:r>
            <a:r>
              <a:rPr sz="3200" spc="-105" dirty="0"/>
              <a:t> </a:t>
            </a:r>
            <a:r>
              <a:rPr sz="3200" spc="-10" dirty="0"/>
              <a:t>Cases</a:t>
            </a:r>
            <a:endParaRPr sz="3200"/>
          </a:p>
        </p:txBody>
      </p:sp>
      <p:sp>
        <p:nvSpPr>
          <p:cNvPr id="16" name="object 16"/>
          <p:cNvSpPr txBox="1"/>
          <p:nvPr/>
        </p:nvSpPr>
        <p:spPr>
          <a:xfrm>
            <a:off x="1918704" y="2893567"/>
            <a:ext cx="8150225" cy="4841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ts val="2300"/>
              </a:lnSpc>
              <a:buSzPct val="68750"/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Document </a:t>
            </a:r>
            <a:r>
              <a:rPr sz="2400" i="1" dirty="0">
                <a:latin typeface="Arial"/>
                <a:cs typeface="Arial"/>
              </a:rPr>
              <a:t>a </a:t>
            </a:r>
            <a:r>
              <a:rPr sz="2400" i="1" spc="-5" dirty="0">
                <a:latin typeface="Arial"/>
                <a:cs typeface="Arial"/>
              </a:rPr>
              <a:t>priori </a:t>
            </a:r>
            <a:r>
              <a:rPr sz="2400" spc="-5" dirty="0">
                <a:latin typeface="Arial"/>
                <a:cs typeface="Arial"/>
              </a:rPr>
              <a:t>how software should react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illegitimate  use (can’ts and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won’ts)</a:t>
            </a:r>
            <a:endParaRPr sz="2400" dirty="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260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dirty="0">
                <a:latin typeface="Arial"/>
                <a:cs typeface="Arial"/>
              </a:rPr>
              <a:t>Brainstorm </a:t>
            </a:r>
            <a:r>
              <a:rPr sz="2000" spc="-5" dirty="0">
                <a:latin typeface="Arial"/>
                <a:cs typeface="Arial"/>
              </a:rPr>
              <a:t>with </a:t>
            </a:r>
            <a:r>
              <a:rPr sz="2000" dirty="0">
                <a:latin typeface="Arial"/>
                <a:cs typeface="Arial"/>
              </a:rPr>
              <a:t>designers and software security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experts</a:t>
            </a:r>
            <a:endParaRPr sz="2000" dirty="0">
              <a:latin typeface="Arial"/>
              <a:cs typeface="Arial"/>
            </a:endParaRPr>
          </a:p>
          <a:p>
            <a:pPr marL="1026160" lvl="2" indent="-227329">
              <a:lnSpc>
                <a:spcPct val="100000"/>
              </a:lnSpc>
              <a:spcBef>
                <a:spcPts val="229"/>
              </a:spcBef>
              <a:buSzPct val="68750"/>
              <a:buFont typeface="Times New Roman"/>
              <a:buChar char="—"/>
              <a:tabLst>
                <a:tab pos="1026160" algn="l"/>
              </a:tabLst>
            </a:pPr>
            <a:r>
              <a:rPr sz="1600" spc="-10" dirty="0">
                <a:latin typeface="Arial"/>
                <a:cs typeface="Arial"/>
              </a:rPr>
              <a:t>How does </a:t>
            </a:r>
            <a:r>
              <a:rPr sz="1600" spc="-5" dirty="0">
                <a:latin typeface="Arial"/>
                <a:cs typeface="Arial"/>
              </a:rPr>
              <a:t>the </a:t>
            </a:r>
            <a:r>
              <a:rPr sz="1600" spc="-10" dirty="0">
                <a:latin typeface="Arial"/>
                <a:cs typeface="Arial"/>
              </a:rPr>
              <a:t>software </a:t>
            </a:r>
            <a:r>
              <a:rPr sz="1600" spc="-5" dirty="0">
                <a:latin typeface="Arial"/>
                <a:cs typeface="Arial"/>
              </a:rPr>
              <a:t>distinguish </a:t>
            </a:r>
            <a:r>
              <a:rPr sz="1600" spc="-10" dirty="0">
                <a:latin typeface="Arial"/>
                <a:cs typeface="Arial"/>
              </a:rPr>
              <a:t>between good and bad</a:t>
            </a:r>
            <a:r>
              <a:rPr sz="1600" spc="18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input?</a:t>
            </a:r>
            <a:endParaRPr sz="1600" dirty="0">
              <a:latin typeface="Arial"/>
              <a:cs typeface="Arial"/>
            </a:endParaRPr>
          </a:p>
          <a:p>
            <a:pPr marL="1026160" lvl="2" indent="-227329">
              <a:lnSpc>
                <a:spcPct val="100000"/>
              </a:lnSpc>
              <a:spcBef>
                <a:spcPts val="95"/>
              </a:spcBef>
              <a:buSzPct val="68750"/>
              <a:buFont typeface="Times New Roman"/>
              <a:buChar char="—"/>
              <a:tabLst>
                <a:tab pos="1026160" algn="l"/>
              </a:tabLst>
            </a:pPr>
            <a:r>
              <a:rPr sz="1600" spc="-10" dirty="0">
                <a:latin typeface="Arial"/>
                <a:cs typeface="Arial"/>
              </a:rPr>
              <a:t>Between </a:t>
            </a:r>
            <a:r>
              <a:rPr sz="1600" spc="-5" dirty="0">
                <a:latin typeface="Arial"/>
                <a:cs typeface="Arial"/>
              </a:rPr>
              <a:t>legitimate application </a:t>
            </a:r>
            <a:r>
              <a:rPr sz="1600" dirty="0">
                <a:latin typeface="Arial"/>
                <a:cs typeface="Arial"/>
              </a:rPr>
              <a:t>vs. </a:t>
            </a:r>
            <a:r>
              <a:rPr sz="1600" spc="-10" dirty="0">
                <a:latin typeface="Arial"/>
                <a:cs typeface="Arial"/>
              </a:rPr>
              <a:t>rogue </a:t>
            </a:r>
            <a:r>
              <a:rPr sz="1600" spc="-5" dirty="0">
                <a:latin typeface="Arial"/>
                <a:cs typeface="Arial"/>
              </a:rPr>
              <a:t>application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requests?</a:t>
            </a:r>
            <a:endParaRPr sz="1600" dirty="0">
              <a:latin typeface="Arial"/>
              <a:cs typeface="Arial"/>
            </a:endParaRPr>
          </a:p>
          <a:p>
            <a:pPr marL="1026160" lvl="2" indent="-227329">
              <a:lnSpc>
                <a:spcPct val="100000"/>
              </a:lnSpc>
              <a:spcBef>
                <a:spcPts val="95"/>
              </a:spcBef>
              <a:buSzPct val="68750"/>
              <a:buFont typeface="Times New Roman"/>
              <a:buChar char="—"/>
              <a:tabLst>
                <a:tab pos="1026160" algn="l"/>
              </a:tabLst>
            </a:pPr>
            <a:r>
              <a:rPr sz="1600" spc="-10" dirty="0">
                <a:latin typeface="Arial"/>
                <a:cs typeface="Arial"/>
              </a:rPr>
              <a:t>How </a:t>
            </a:r>
            <a:r>
              <a:rPr sz="1600" spc="-5" dirty="0">
                <a:latin typeface="Arial"/>
                <a:cs typeface="Arial"/>
              </a:rPr>
              <a:t>can an attacker disrupt </a:t>
            </a:r>
            <a:r>
              <a:rPr sz="1600" spc="-10" dirty="0">
                <a:latin typeface="Arial"/>
                <a:cs typeface="Arial"/>
              </a:rPr>
              <a:t>software </a:t>
            </a:r>
            <a:r>
              <a:rPr sz="1600" spc="-5" dirty="0">
                <a:latin typeface="Arial"/>
                <a:cs typeface="Arial"/>
              </a:rPr>
              <a:t>communication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interfaces?</a:t>
            </a:r>
            <a:endParaRPr sz="1600" dirty="0">
              <a:latin typeface="Arial"/>
              <a:cs typeface="Arial"/>
            </a:endParaRPr>
          </a:p>
          <a:p>
            <a:pPr marL="1026160" marR="461645" lvl="2" indent="-227329">
              <a:lnSpc>
                <a:spcPct val="80000"/>
              </a:lnSpc>
              <a:spcBef>
                <a:spcPts val="480"/>
              </a:spcBef>
              <a:buSzPct val="68750"/>
              <a:buFont typeface="Times New Roman"/>
              <a:buChar char="—"/>
              <a:tabLst>
                <a:tab pos="1026160" algn="l"/>
              </a:tabLst>
            </a:pPr>
            <a:r>
              <a:rPr sz="1600" spc="-10" dirty="0">
                <a:latin typeface="Arial"/>
                <a:cs typeface="Arial"/>
              </a:rPr>
              <a:t>Does </a:t>
            </a:r>
            <a:r>
              <a:rPr sz="1600" spc="-5" dirty="0">
                <a:latin typeface="Arial"/>
                <a:cs typeface="Arial"/>
              </a:rPr>
              <a:t>the </a:t>
            </a:r>
            <a:r>
              <a:rPr sz="1600" spc="-10" dirty="0">
                <a:latin typeface="Arial"/>
                <a:cs typeface="Arial"/>
              </a:rPr>
              <a:t>database </a:t>
            </a:r>
            <a:r>
              <a:rPr sz="1600" spc="-5" dirty="0">
                <a:latin typeface="Arial"/>
                <a:cs typeface="Arial"/>
              </a:rPr>
              <a:t>server assume that the client </a:t>
            </a:r>
            <a:r>
              <a:rPr sz="1600" spc="-10" dirty="0">
                <a:latin typeface="Arial"/>
                <a:cs typeface="Arial"/>
              </a:rPr>
              <a:t>manages </a:t>
            </a:r>
            <a:r>
              <a:rPr sz="1600" spc="-5" dirty="0">
                <a:latin typeface="Arial"/>
                <a:cs typeface="Arial"/>
              </a:rPr>
              <a:t>all </a:t>
            </a:r>
            <a:r>
              <a:rPr sz="1600" spc="-10" dirty="0">
                <a:latin typeface="Arial"/>
                <a:cs typeface="Arial"/>
              </a:rPr>
              <a:t>data </a:t>
            </a:r>
            <a:r>
              <a:rPr sz="1600" spc="-5" dirty="0">
                <a:latin typeface="Arial"/>
                <a:cs typeface="Arial"/>
              </a:rPr>
              <a:t>access  permissions?</a:t>
            </a:r>
            <a:endParaRPr sz="1600" dirty="0">
              <a:latin typeface="Arial"/>
              <a:cs typeface="Arial"/>
            </a:endParaRPr>
          </a:p>
          <a:p>
            <a:pPr marL="241300" indent="-228600">
              <a:lnSpc>
                <a:spcPts val="2765"/>
              </a:lnSpc>
              <a:buSzPct val="68750"/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Ask:</a:t>
            </a:r>
            <a:endParaRPr sz="2400" dirty="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240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dirty="0">
                <a:latin typeface="Arial"/>
                <a:cs typeface="Arial"/>
              </a:rPr>
              <a:t>What assumptions are </a:t>
            </a:r>
            <a:r>
              <a:rPr sz="2000" spc="-5" dirty="0">
                <a:latin typeface="Arial"/>
                <a:cs typeface="Arial"/>
              </a:rPr>
              <a:t>implicit in </a:t>
            </a:r>
            <a:r>
              <a:rPr sz="2000" dirty="0">
                <a:latin typeface="Arial"/>
                <a:cs typeface="Arial"/>
              </a:rPr>
              <a:t>our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system?</a:t>
            </a:r>
          </a:p>
          <a:p>
            <a:pPr marL="684530" lvl="1" indent="-208915">
              <a:lnSpc>
                <a:spcPct val="100000"/>
              </a:lnSpc>
              <a:spcBef>
                <a:spcPts val="120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dirty="0">
                <a:latin typeface="Arial"/>
                <a:cs typeface="Arial"/>
              </a:rPr>
              <a:t>What </a:t>
            </a:r>
            <a:r>
              <a:rPr sz="2000" spc="-5" dirty="0">
                <a:latin typeface="Arial"/>
                <a:cs typeface="Arial"/>
              </a:rPr>
              <a:t>things </a:t>
            </a:r>
            <a:r>
              <a:rPr sz="2000" dirty="0">
                <a:latin typeface="Arial"/>
                <a:cs typeface="Arial"/>
              </a:rPr>
              <a:t>make our assumptions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false?</a:t>
            </a:r>
          </a:p>
          <a:p>
            <a:pPr marL="684530" lvl="1" indent="-208915">
              <a:lnSpc>
                <a:spcPct val="100000"/>
              </a:lnSpc>
              <a:spcBef>
                <a:spcPts val="120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dirty="0">
                <a:latin typeface="Arial"/>
                <a:cs typeface="Arial"/>
              </a:rPr>
              <a:t>What are some candidate attacks (consult </a:t>
            </a:r>
            <a:r>
              <a:rPr sz="2000" spc="-5" dirty="0">
                <a:latin typeface="Arial"/>
                <a:cs typeface="Arial"/>
              </a:rPr>
              <a:t>attack</a:t>
            </a:r>
            <a:r>
              <a:rPr sz="2000" spc="-2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patterns)?</a:t>
            </a:r>
          </a:p>
          <a:p>
            <a:pPr lvl="1">
              <a:lnSpc>
                <a:spcPct val="100000"/>
              </a:lnSpc>
              <a:spcBef>
                <a:spcPts val="10"/>
              </a:spcBef>
              <a:buFont typeface="Times New Roman"/>
              <a:buChar char="•"/>
            </a:pPr>
            <a:endParaRPr sz="22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68750"/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Strike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balance between cost and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value</a:t>
            </a:r>
            <a:endParaRPr sz="2400" dirty="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240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spc="-5" dirty="0">
                <a:latin typeface="Arial"/>
                <a:cs typeface="Arial"/>
              </a:rPr>
              <a:t>Prioritize </a:t>
            </a:r>
            <a:r>
              <a:rPr sz="2000" dirty="0">
                <a:latin typeface="Arial"/>
                <a:cs typeface="Arial"/>
              </a:rPr>
              <a:t>which cases </a:t>
            </a:r>
            <a:r>
              <a:rPr sz="2000" spc="-5" dirty="0">
                <a:latin typeface="Arial"/>
                <a:cs typeface="Arial"/>
              </a:rPr>
              <a:t>to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develop</a:t>
            </a:r>
            <a:endParaRPr sz="2000" dirty="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120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dirty="0">
                <a:latin typeface="Arial"/>
                <a:cs typeface="Arial"/>
              </a:rPr>
              <a:t>Risk analysis helps guide case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selection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71600" y="8278812"/>
            <a:ext cx="9144000" cy="370205"/>
          </a:xfrm>
          <a:custGeom>
            <a:avLst/>
            <a:gdLst/>
            <a:ahLst/>
            <a:cxnLst/>
            <a:rect l="l" t="t" r="r" b="b"/>
            <a:pathLst>
              <a:path w="9144000" h="370204">
                <a:moveTo>
                  <a:pt x="0" y="369887"/>
                </a:moveTo>
                <a:lnTo>
                  <a:pt x="9144000" y="369887"/>
                </a:lnTo>
                <a:lnTo>
                  <a:pt x="9144000" y="0"/>
                </a:lnTo>
                <a:lnTo>
                  <a:pt x="0" y="0"/>
                </a:lnTo>
                <a:lnTo>
                  <a:pt x="0" y="369887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027983" y="8415146"/>
            <a:ext cx="12827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sz="900" b="1" dirty="0">
                <a:latin typeface="Arial"/>
                <a:cs typeface="Arial"/>
              </a:rPr>
              <a:t>18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76400" y="2768600"/>
            <a:ext cx="8458200" cy="1905"/>
          </a:xfrm>
          <a:custGeom>
            <a:avLst/>
            <a:gdLst/>
            <a:ahLst/>
            <a:cxnLst/>
            <a:rect l="l" t="t" r="r" b="b"/>
            <a:pathLst>
              <a:path w="8458200" h="1905">
                <a:moveTo>
                  <a:pt x="0" y="0"/>
                </a:moveTo>
                <a:lnTo>
                  <a:pt x="8458200" y="1587"/>
                </a:lnTo>
              </a:path>
            </a:pathLst>
          </a:custGeom>
          <a:ln w="12700">
            <a:solidFill>
              <a:srgbClr val="6666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27136" y="8285164"/>
            <a:ext cx="4039628" cy="3619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22692" y="8440139"/>
            <a:ext cx="2068195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b="1" spc="-5" dirty="0">
                <a:latin typeface="Arial"/>
                <a:cs typeface="Arial"/>
              </a:rPr>
              <a:t>© </a:t>
            </a:r>
            <a:r>
              <a:rPr sz="1000" b="1" spc="-10" dirty="0">
                <a:latin typeface="Arial"/>
                <a:cs typeface="Arial"/>
              </a:rPr>
              <a:t>2012 </a:t>
            </a:r>
            <a:r>
              <a:rPr sz="1000" b="1" spc="-5" dirty="0">
                <a:latin typeface="Arial"/>
                <a:cs typeface="Arial"/>
              </a:rPr>
              <a:t>Carnegie Mellon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University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54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7274" rIns="0" bIns="0" rtlCol="0">
            <a:spAutoFit/>
          </a:bodyPr>
          <a:lstStyle/>
          <a:p>
            <a:pPr marL="505459">
              <a:lnSpc>
                <a:spcPct val="100000"/>
              </a:lnSpc>
            </a:pPr>
            <a:r>
              <a:rPr sz="3400" spc="-5" dirty="0"/>
              <a:t>Architecture &amp;</a:t>
            </a:r>
            <a:r>
              <a:rPr sz="3400" spc="-50" dirty="0"/>
              <a:t> </a:t>
            </a:r>
            <a:r>
              <a:rPr sz="3400" spc="-5" dirty="0"/>
              <a:t>Design</a:t>
            </a:r>
            <a:endParaRPr sz="3400"/>
          </a:p>
        </p:txBody>
      </p:sp>
      <p:sp>
        <p:nvSpPr>
          <p:cNvPr id="16" name="object 16"/>
          <p:cNvSpPr txBox="1"/>
          <p:nvPr/>
        </p:nvSpPr>
        <p:spPr>
          <a:xfrm>
            <a:off x="1867904" y="2960623"/>
            <a:ext cx="7560945" cy="4321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SzPct val="69642"/>
              <a:buChar char="•"/>
              <a:tabLst>
                <a:tab pos="241300" algn="l"/>
              </a:tabLst>
            </a:pPr>
            <a:r>
              <a:rPr sz="2800" spc="-5" dirty="0">
                <a:latin typeface="Arial"/>
                <a:cs typeface="Arial"/>
              </a:rPr>
              <a:t>Not the </a:t>
            </a:r>
            <a:r>
              <a:rPr sz="2800" dirty="0">
                <a:latin typeface="Arial"/>
                <a:cs typeface="Arial"/>
              </a:rPr>
              <a:t>same as security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architecture</a:t>
            </a:r>
            <a:endParaRPr sz="2800">
              <a:latin typeface="Arial"/>
              <a:cs typeface="Arial"/>
            </a:endParaRPr>
          </a:p>
          <a:p>
            <a:pPr marL="684530" marR="5080" lvl="1" indent="-208915">
              <a:lnSpc>
                <a:spcPts val="2300"/>
              </a:lnSpc>
              <a:spcBef>
                <a:spcPts val="840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spc="-5" dirty="0">
                <a:latin typeface="Arial"/>
                <a:cs typeface="Arial"/>
              </a:rPr>
              <a:t>architecture of security components (firewalls, IDS,  other sensors, network monitoring points,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0"/>
              </a:spcBef>
              <a:buSzPct val="69642"/>
              <a:buChar char="•"/>
              <a:tabLst>
                <a:tab pos="241300" algn="l"/>
              </a:tabLst>
            </a:pPr>
            <a:r>
              <a:rPr sz="2800" dirty="0">
                <a:latin typeface="Arial"/>
                <a:cs typeface="Arial"/>
              </a:rPr>
              <a:t>Architectural </a:t>
            </a:r>
            <a:r>
              <a:rPr sz="2800" spc="-5" dirty="0">
                <a:latin typeface="Arial"/>
                <a:cs typeface="Arial"/>
              </a:rPr>
              <a:t>Risk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Analysis</a:t>
            </a:r>
            <a:endParaRPr sz="28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855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spc="-5" dirty="0">
                <a:latin typeface="Arial"/>
                <a:cs typeface="Arial"/>
              </a:rPr>
              <a:t>software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characterization</a:t>
            </a:r>
            <a:endParaRPr sz="24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720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spc="-5" dirty="0">
                <a:latin typeface="Arial"/>
                <a:cs typeface="Arial"/>
              </a:rPr>
              <a:t>threat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analysis</a:t>
            </a:r>
            <a:endParaRPr sz="24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720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spc="-5" dirty="0">
                <a:latin typeface="Arial"/>
                <a:cs typeface="Arial"/>
              </a:rPr>
              <a:t>architectural vulnerability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assessment</a:t>
            </a:r>
            <a:endParaRPr sz="24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720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spc="-5" dirty="0">
                <a:latin typeface="Arial"/>
                <a:cs typeface="Arial"/>
              </a:rPr>
              <a:t>risk </a:t>
            </a:r>
            <a:r>
              <a:rPr sz="2400" spc="-10" dirty="0">
                <a:latin typeface="Arial"/>
                <a:cs typeface="Arial"/>
              </a:rPr>
              <a:t>likelihood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determination</a:t>
            </a:r>
            <a:endParaRPr sz="24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720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spc="-5" dirty="0">
                <a:latin typeface="Arial"/>
                <a:cs typeface="Arial"/>
              </a:rPr>
              <a:t>risk impact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determination</a:t>
            </a:r>
            <a:endParaRPr sz="24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720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spc="-5" dirty="0">
                <a:latin typeface="Arial"/>
                <a:cs typeface="Arial"/>
              </a:rPr>
              <a:t>risk mitigation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planning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7600" y="8113712"/>
            <a:ext cx="9144000" cy="370205"/>
          </a:xfrm>
          <a:custGeom>
            <a:avLst/>
            <a:gdLst/>
            <a:ahLst/>
            <a:cxnLst/>
            <a:rect l="l" t="t" r="r" b="b"/>
            <a:pathLst>
              <a:path w="9144000" h="370204">
                <a:moveTo>
                  <a:pt x="0" y="369887"/>
                </a:moveTo>
                <a:lnTo>
                  <a:pt x="9144000" y="369887"/>
                </a:lnTo>
                <a:lnTo>
                  <a:pt x="9144000" y="0"/>
                </a:lnTo>
                <a:lnTo>
                  <a:pt x="0" y="0"/>
                </a:lnTo>
                <a:lnTo>
                  <a:pt x="0" y="369887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73983" y="8250046"/>
            <a:ext cx="12827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sz="900" b="1" dirty="0">
                <a:latin typeface="Arial"/>
                <a:cs typeface="Arial"/>
              </a:rPr>
              <a:t>19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22400" y="2603500"/>
            <a:ext cx="8458200" cy="1905"/>
          </a:xfrm>
          <a:custGeom>
            <a:avLst/>
            <a:gdLst/>
            <a:ahLst/>
            <a:cxnLst/>
            <a:rect l="l" t="t" r="r" b="b"/>
            <a:pathLst>
              <a:path w="8458200" h="1905">
                <a:moveTo>
                  <a:pt x="0" y="0"/>
                </a:moveTo>
                <a:lnTo>
                  <a:pt x="8458200" y="1587"/>
                </a:lnTo>
              </a:path>
            </a:pathLst>
          </a:custGeom>
          <a:ln w="12700">
            <a:solidFill>
              <a:srgbClr val="6666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3136" y="8120062"/>
            <a:ext cx="4039628" cy="3619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68692" y="8275039"/>
            <a:ext cx="2068195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b="1" spc="-5" dirty="0">
                <a:latin typeface="Arial"/>
                <a:cs typeface="Arial"/>
              </a:rPr>
              <a:t>© </a:t>
            </a:r>
            <a:r>
              <a:rPr sz="1000" b="1" spc="-10" dirty="0">
                <a:latin typeface="Arial"/>
                <a:cs typeface="Arial"/>
              </a:rPr>
              <a:t>2012 </a:t>
            </a:r>
            <a:r>
              <a:rPr sz="1000" b="1" spc="-5" dirty="0">
                <a:latin typeface="Arial"/>
                <a:cs typeface="Arial"/>
              </a:rPr>
              <a:t>Carnegie Mellon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University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55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174" rIns="0" bIns="0" rtlCol="0">
            <a:spAutoFit/>
          </a:bodyPr>
          <a:lstStyle/>
          <a:p>
            <a:pPr marL="251460">
              <a:lnSpc>
                <a:spcPct val="100000"/>
              </a:lnSpc>
            </a:pPr>
            <a:r>
              <a:rPr sz="3400" spc="-5" dirty="0"/>
              <a:t>Secure Code</a:t>
            </a:r>
            <a:r>
              <a:rPr sz="3400" spc="-75" dirty="0"/>
              <a:t> </a:t>
            </a:r>
            <a:r>
              <a:rPr sz="3400" spc="-5" dirty="0"/>
              <a:t>Review/Scanning</a:t>
            </a:r>
            <a:endParaRPr sz="3400"/>
          </a:p>
        </p:txBody>
      </p:sp>
      <p:sp>
        <p:nvSpPr>
          <p:cNvPr id="16" name="object 16"/>
          <p:cNvSpPr txBox="1"/>
          <p:nvPr/>
        </p:nvSpPr>
        <p:spPr>
          <a:xfrm>
            <a:off x="1613904" y="2846323"/>
            <a:ext cx="8162290" cy="49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SzPct val="68750"/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Adopt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secure coding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standard</a:t>
            </a:r>
            <a:endParaRPr sz="24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484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spc="-5" dirty="0">
                <a:latin typeface="Arial"/>
                <a:cs typeface="Arial"/>
              </a:rPr>
              <a:t>Validate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input</a:t>
            </a:r>
            <a:endParaRPr sz="20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359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spc="-5" dirty="0">
                <a:latin typeface="Arial"/>
                <a:cs typeface="Arial"/>
              </a:rPr>
              <a:t>Perform </a:t>
            </a:r>
            <a:r>
              <a:rPr sz="2000" dirty="0">
                <a:latin typeface="Arial"/>
                <a:cs typeface="Arial"/>
              </a:rPr>
              <a:t>bounds checking </a:t>
            </a:r>
            <a:r>
              <a:rPr sz="2000" spc="-5" dirty="0">
                <a:latin typeface="Arial"/>
                <a:cs typeface="Arial"/>
              </a:rPr>
              <a:t>(buffer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overflows)</a:t>
            </a:r>
            <a:endParaRPr sz="20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359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dirty="0">
                <a:latin typeface="Arial"/>
                <a:cs typeface="Arial"/>
              </a:rPr>
              <a:t>Check </a:t>
            </a:r>
            <a:r>
              <a:rPr sz="2000" spc="-5" dirty="0">
                <a:latin typeface="Arial"/>
                <a:cs typeface="Arial"/>
              </a:rPr>
              <a:t>for </a:t>
            </a:r>
            <a:r>
              <a:rPr sz="2000" dirty="0">
                <a:latin typeface="Arial"/>
                <a:cs typeface="Arial"/>
              </a:rPr>
              <a:t>conditions </a:t>
            </a:r>
            <a:r>
              <a:rPr sz="2000" spc="-5" dirty="0">
                <a:latin typeface="Arial"/>
                <a:cs typeface="Arial"/>
              </a:rPr>
              <a:t>that </a:t>
            </a:r>
            <a:r>
              <a:rPr sz="2000" dirty="0">
                <a:latin typeface="Arial"/>
                <a:cs typeface="Arial"/>
              </a:rPr>
              <a:t>could lead </a:t>
            </a:r>
            <a:r>
              <a:rPr sz="2000" spc="-5" dirty="0">
                <a:latin typeface="Arial"/>
                <a:cs typeface="Arial"/>
              </a:rPr>
              <a:t>to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exceptions</a:t>
            </a:r>
            <a:endParaRPr sz="20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360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dirty="0">
                <a:latin typeface="Arial"/>
                <a:cs typeface="Arial"/>
              </a:rPr>
              <a:t>Base access decisions on permission, not exclusion </a:t>
            </a:r>
            <a:r>
              <a:rPr sz="2000" spc="-5" dirty="0">
                <a:latin typeface="Arial"/>
                <a:cs typeface="Arial"/>
              </a:rPr>
              <a:t>(default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deny)</a:t>
            </a:r>
            <a:endParaRPr sz="20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359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dirty="0">
                <a:latin typeface="Arial"/>
                <a:cs typeface="Arial"/>
              </a:rPr>
              <a:t>Enforce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principle of least </a:t>
            </a:r>
            <a:r>
              <a:rPr sz="2000" spc="-5" dirty="0">
                <a:latin typeface="Arial"/>
                <a:cs typeface="Arial"/>
              </a:rPr>
              <a:t>privilege for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processes</a:t>
            </a:r>
            <a:endParaRPr sz="2000">
              <a:latin typeface="Arial"/>
              <a:cs typeface="Arial"/>
            </a:endParaRPr>
          </a:p>
          <a:p>
            <a:pPr marL="798830">
              <a:lnSpc>
                <a:spcPct val="100000"/>
              </a:lnSpc>
              <a:spcBef>
                <a:spcPts val="375"/>
              </a:spcBef>
            </a:pPr>
            <a:r>
              <a:rPr sz="1300" spc="30" dirty="0">
                <a:latin typeface="Times New Roman"/>
                <a:cs typeface="Times New Roman"/>
              </a:rPr>
              <a:t>— </a:t>
            </a:r>
            <a:r>
              <a:rPr sz="1900" spc="-5" dirty="0">
                <a:latin typeface="Arial"/>
                <a:cs typeface="Arial"/>
              </a:rPr>
              <a:t>Time out elevated</a:t>
            </a:r>
            <a:r>
              <a:rPr sz="1900" spc="-2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privileges</a:t>
            </a:r>
            <a:endParaRPr sz="19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330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spc="-5" dirty="0">
                <a:latin typeface="Arial"/>
                <a:cs typeface="Arial"/>
              </a:rPr>
              <a:t>Sanitize data </a:t>
            </a:r>
            <a:r>
              <a:rPr sz="2000" dirty="0">
                <a:latin typeface="Arial"/>
                <a:cs typeface="Arial"/>
              </a:rPr>
              <a:t>sent </a:t>
            </a:r>
            <a:r>
              <a:rPr sz="2000" spc="-5" dirty="0">
                <a:latin typeface="Arial"/>
                <a:cs typeface="Arial"/>
              </a:rPr>
              <a:t>to other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systems</a:t>
            </a:r>
            <a:endParaRPr sz="2000">
              <a:latin typeface="Arial"/>
              <a:cs typeface="Arial"/>
            </a:endParaRPr>
          </a:p>
          <a:p>
            <a:pPr marL="684530" marR="116205" lvl="1" indent="-208915">
              <a:lnSpc>
                <a:spcPts val="2160"/>
              </a:lnSpc>
              <a:spcBef>
                <a:spcPts val="630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dirty="0">
                <a:latin typeface="Arial"/>
                <a:cs typeface="Arial"/>
              </a:rPr>
              <a:t>Guard against race conditions </a:t>
            </a:r>
            <a:r>
              <a:rPr sz="2000" spc="-5" dirty="0">
                <a:latin typeface="Arial"/>
                <a:cs typeface="Arial"/>
              </a:rPr>
              <a:t>(infinite </a:t>
            </a:r>
            <a:r>
              <a:rPr sz="2000" dirty="0">
                <a:latin typeface="Arial"/>
                <a:cs typeface="Arial"/>
              </a:rPr>
              <a:t>loops, deadlocks,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resource  collisions)</a:t>
            </a:r>
            <a:endParaRPr sz="20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325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spc="-5" dirty="0">
                <a:latin typeface="Arial"/>
                <a:cs typeface="Arial"/>
              </a:rPr>
              <a:t>Review </a:t>
            </a:r>
            <a:r>
              <a:rPr sz="2000" dirty="0">
                <a:latin typeface="Arial"/>
                <a:cs typeface="Arial"/>
              </a:rPr>
              <a:t>code against </a:t>
            </a:r>
            <a:r>
              <a:rPr sz="2000" spc="-5" dirty="0">
                <a:latin typeface="Arial"/>
                <a:cs typeface="Arial"/>
              </a:rPr>
              <a:t>attack patterns </a:t>
            </a:r>
            <a:r>
              <a:rPr sz="2000" dirty="0">
                <a:latin typeface="Arial"/>
                <a:cs typeface="Arial"/>
              </a:rPr>
              <a:t>&amp; misuse/abuse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cases</a:t>
            </a:r>
            <a:endParaRPr sz="2000">
              <a:latin typeface="Arial"/>
              <a:cs typeface="Arial"/>
            </a:endParaRPr>
          </a:p>
          <a:p>
            <a:pPr marL="241300" marR="690880" indent="-228600">
              <a:lnSpc>
                <a:spcPts val="2590"/>
              </a:lnSpc>
              <a:spcBef>
                <a:spcPts val="620"/>
              </a:spcBef>
              <a:buSzPct val="68750"/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Conduct structured code inspections </a:t>
            </a:r>
            <a:r>
              <a:rPr sz="2400" dirty="0">
                <a:latin typeface="Arial"/>
                <a:cs typeface="Arial"/>
              </a:rPr>
              <a:t>&amp; </a:t>
            </a:r>
            <a:r>
              <a:rPr sz="2400" spc="-5" dirty="0">
                <a:latin typeface="Arial"/>
                <a:cs typeface="Arial"/>
              </a:rPr>
              <a:t>peer review of  source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90"/>
              </a:spcBef>
              <a:buSzPct val="68750"/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Use static source code analysis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tools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7700" y="7935912"/>
            <a:ext cx="9144000" cy="370205"/>
          </a:xfrm>
          <a:custGeom>
            <a:avLst/>
            <a:gdLst/>
            <a:ahLst/>
            <a:cxnLst/>
            <a:rect l="l" t="t" r="r" b="b"/>
            <a:pathLst>
              <a:path w="9144000" h="370204">
                <a:moveTo>
                  <a:pt x="0" y="369887"/>
                </a:moveTo>
                <a:lnTo>
                  <a:pt x="9144000" y="369887"/>
                </a:lnTo>
                <a:lnTo>
                  <a:pt x="9144000" y="0"/>
                </a:lnTo>
                <a:lnTo>
                  <a:pt x="0" y="0"/>
                </a:lnTo>
                <a:lnTo>
                  <a:pt x="0" y="369887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574083" y="8072246"/>
            <a:ext cx="12827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sz="900" b="1" dirty="0">
                <a:latin typeface="Arial"/>
                <a:cs typeface="Arial"/>
              </a:rPr>
              <a:t>20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22500" y="2425700"/>
            <a:ext cx="8458200" cy="1905"/>
          </a:xfrm>
          <a:custGeom>
            <a:avLst/>
            <a:gdLst/>
            <a:ahLst/>
            <a:cxnLst/>
            <a:rect l="l" t="t" r="r" b="b"/>
            <a:pathLst>
              <a:path w="8458200" h="1905">
                <a:moveTo>
                  <a:pt x="0" y="0"/>
                </a:moveTo>
                <a:lnTo>
                  <a:pt x="8458200" y="1587"/>
                </a:lnTo>
              </a:path>
            </a:pathLst>
          </a:custGeom>
          <a:ln w="12700">
            <a:solidFill>
              <a:srgbClr val="6666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3236" y="7942262"/>
            <a:ext cx="4039628" cy="3619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368792" y="8097239"/>
            <a:ext cx="2068195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b="1" spc="-5" dirty="0">
                <a:latin typeface="Arial"/>
                <a:cs typeface="Arial"/>
              </a:rPr>
              <a:t>© </a:t>
            </a:r>
            <a:r>
              <a:rPr sz="1000" b="1" spc="-10" dirty="0">
                <a:latin typeface="Arial"/>
                <a:cs typeface="Arial"/>
              </a:rPr>
              <a:t>2012 </a:t>
            </a:r>
            <a:r>
              <a:rPr sz="1000" b="1" spc="-5" dirty="0">
                <a:latin typeface="Arial"/>
                <a:cs typeface="Arial"/>
              </a:rPr>
              <a:t>Carnegie Mellon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University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225028" y="1600200"/>
            <a:ext cx="4242435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Security Testing </a:t>
            </a:r>
            <a:r>
              <a:rPr dirty="0"/>
              <a:t>-</a:t>
            </a:r>
            <a:r>
              <a:rPr spc="-50" dirty="0"/>
              <a:t> </a:t>
            </a:r>
            <a:r>
              <a:rPr dirty="0"/>
              <a:t>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414004" y="2550655"/>
            <a:ext cx="5407025" cy="5012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1040130" indent="-228600">
              <a:lnSpc>
                <a:spcPct val="100000"/>
              </a:lnSpc>
              <a:buSzPct val="69642"/>
              <a:buChar char="•"/>
              <a:tabLst>
                <a:tab pos="241300" algn="l"/>
              </a:tabLst>
            </a:pPr>
            <a:r>
              <a:rPr sz="2800" spc="-5" dirty="0">
                <a:latin typeface="Arial"/>
                <a:cs typeface="Arial"/>
              </a:rPr>
              <a:t>Test </a:t>
            </a:r>
            <a:r>
              <a:rPr sz="2800" dirty="0">
                <a:latin typeface="Arial"/>
                <a:cs typeface="Arial"/>
              </a:rPr>
              <a:t>approach </a:t>
            </a:r>
            <a:r>
              <a:rPr sz="2800" spc="-5" dirty="0">
                <a:latin typeface="Arial"/>
                <a:cs typeface="Arial"/>
              </a:rPr>
              <a:t>&amp;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selection  determined based on risk  analysis</a:t>
            </a:r>
            <a:endParaRPr sz="28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855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attack </a:t>
            </a:r>
            <a:r>
              <a:rPr sz="2400" spc="-5" dirty="0">
                <a:latin typeface="Arial"/>
                <a:cs typeface="Arial"/>
              </a:rPr>
              <a:t>patterns </a:t>
            </a:r>
            <a:r>
              <a:rPr sz="2400" dirty="0">
                <a:latin typeface="Arial"/>
                <a:cs typeface="Arial"/>
              </a:rPr>
              <a:t>&amp; </a:t>
            </a:r>
            <a:r>
              <a:rPr sz="2400" spc="-5" dirty="0">
                <a:latin typeface="Arial"/>
                <a:cs typeface="Arial"/>
              </a:rPr>
              <a:t>abuse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cases</a:t>
            </a:r>
            <a:endParaRPr sz="2400">
              <a:latin typeface="Arial"/>
              <a:cs typeface="Arial"/>
            </a:endParaRPr>
          </a:p>
          <a:p>
            <a:pPr marL="241300" marR="69850" indent="-228600">
              <a:lnSpc>
                <a:spcPct val="100000"/>
              </a:lnSpc>
              <a:spcBef>
                <a:spcPts val="705"/>
              </a:spcBef>
              <a:buSzPct val="69642"/>
              <a:buChar char="•"/>
              <a:tabLst>
                <a:tab pos="241300" algn="l"/>
              </a:tabLst>
            </a:pPr>
            <a:r>
              <a:rPr sz="2800" spc="-5" dirty="0">
                <a:latin typeface="Arial"/>
                <a:cs typeface="Arial"/>
              </a:rPr>
              <a:t>Emphasizes what </a:t>
            </a:r>
            <a:r>
              <a:rPr sz="2800" dirty="0">
                <a:latin typeface="Arial"/>
                <a:cs typeface="Arial"/>
              </a:rPr>
              <a:t>an application  should </a:t>
            </a:r>
            <a:r>
              <a:rPr sz="2800" i="1" dirty="0">
                <a:latin typeface="Arial"/>
                <a:cs typeface="Arial"/>
              </a:rPr>
              <a:t>not</a:t>
            </a:r>
            <a:r>
              <a:rPr sz="2800" i="1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</a:t>
            </a:r>
            <a:endParaRPr sz="2800">
              <a:latin typeface="Arial"/>
              <a:cs typeface="Arial"/>
            </a:endParaRPr>
          </a:p>
          <a:p>
            <a:pPr marL="684530" marR="50165" lvl="1" indent="-208915">
              <a:lnSpc>
                <a:spcPct val="100000"/>
              </a:lnSpc>
              <a:spcBef>
                <a:spcPts val="855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spc="-5" dirty="0">
                <a:latin typeface="Arial"/>
                <a:cs typeface="Arial"/>
              </a:rPr>
              <a:t>“Unauthorized users should not be  able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access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data.”</a:t>
            </a:r>
            <a:endParaRPr sz="2400">
              <a:latin typeface="Arial"/>
              <a:cs typeface="Arial"/>
            </a:endParaRPr>
          </a:p>
          <a:p>
            <a:pPr marL="1026160" lvl="2" indent="-227329">
              <a:lnSpc>
                <a:spcPct val="100000"/>
              </a:lnSpc>
              <a:spcBef>
                <a:spcPts val="720"/>
              </a:spcBef>
              <a:buSzPct val="70000"/>
              <a:buFont typeface="Times New Roman"/>
              <a:buChar char="—"/>
              <a:tabLst>
                <a:tab pos="1026160" algn="l"/>
              </a:tabLst>
            </a:pPr>
            <a:r>
              <a:rPr sz="2000" spc="-5" dirty="0">
                <a:latin typeface="Arial"/>
                <a:cs typeface="Arial"/>
              </a:rPr>
              <a:t>Validate </a:t>
            </a:r>
            <a:r>
              <a:rPr sz="2000" dirty="0">
                <a:latin typeface="Arial"/>
                <a:cs typeface="Arial"/>
              </a:rPr>
              <a:t>least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privilege</a:t>
            </a:r>
            <a:endParaRPr sz="2000">
              <a:latin typeface="Arial"/>
              <a:cs typeface="Arial"/>
            </a:endParaRPr>
          </a:p>
          <a:p>
            <a:pPr marL="1026160" lvl="2" indent="-227329">
              <a:lnSpc>
                <a:spcPct val="100000"/>
              </a:lnSpc>
              <a:spcBef>
                <a:spcPts val="600"/>
              </a:spcBef>
              <a:buSzPct val="70000"/>
              <a:buFont typeface="Times New Roman"/>
              <a:buChar char="—"/>
              <a:tabLst>
                <a:tab pos="1026160" algn="l"/>
              </a:tabLst>
            </a:pPr>
            <a:r>
              <a:rPr sz="2000" spc="-5" dirty="0">
                <a:latin typeface="Arial"/>
                <a:cs typeface="Arial"/>
              </a:rPr>
              <a:t>Time-limited </a:t>
            </a:r>
            <a:r>
              <a:rPr sz="2000" dirty="0">
                <a:latin typeface="Arial"/>
                <a:cs typeface="Arial"/>
              </a:rPr>
              <a:t>escalation of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privilege</a:t>
            </a:r>
            <a:endParaRPr sz="2000">
              <a:latin typeface="Arial"/>
              <a:cs typeface="Arial"/>
            </a:endParaRPr>
          </a:p>
          <a:p>
            <a:pPr marL="1026160" marR="248920" lvl="2" indent="-227329">
              <a:lnSpc>
                <a:spcPct val="100000"/>
              </a:lnSpc>
              <a:spcBef>
                <a:spcPts val="600"/>
              </a:spcBef>
              <a:buSzPct val="70000"/>
              <a:buFont typeface="Times New Roman"/>
              <a:buChar char="—"/>
              <a:tabLst>
                <a:tab pos="1026160" algn="l"/>
              </a:tabLst>
            </a:pPr>
            <a:r>
              <a:rPr sz="2000" dirty="0">
                <a:latin typeface="Arial"/>
                <a:cs typeface="Arial"/>
              </a:rPr>
              <a:t>Disable account </a:t>
            </a:r>
            <a:r>
              <a:rPr sz="2000" spc="-5" dirty="0">
                <a:latin typeface="Arial"/>
                <a:cs typeface="Arial"/>
              </a:rPr>
              <a:t>after </a:t>
            </a:r>
            <a:r>
              <a:rPr sz="2000" dirty="0">
                <a:latin typeface="Arial"/>
                <a:cs typeface="Arial"/>
              </a:rPr>
              <a:t>x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unsuccessful  </a:t>
            </a:r>
            <a:r>
              <a:rPr sz="2000" spc="-5" dirty="0">
                <a:latin typeface="Arial"/>
                <a:cs typeface="Arial"/>
              </a:rPr>
              <a:t>login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attempts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94662" y="2900362"/>
            <a:ext cx="2800350" cy="3924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56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2008" y="9183685"/>
            <a:ext cx="1939925" cy="569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06100" y="9194800"/>
            <a:ext cx="1790700" cy="52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241300"/>
            <a:ext cx="8305800" cy="660400"/>
          </a:xfrm>
          <a:custGeom>
            <a:avLst/>
            <a:gdLst/>
            <a:ahLst/>
            <a:cxnLst/>
            <a:rect l="l" t="t" r="r" b="b"/>
            <a:pathLst>
              <a:path w="8305800" h="660400">
                <a:moveTo>
                  <a:pt x="0" y="0"/>
                </a:moveTo>
                <a:lnTo>
                  <a:pt x="8305800" y="0"/>
                </a:lnTo>
                <a:lnTo>
                  <a:pt x="83058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76D6FF">
              <a:alpha val="5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800" y="265493"/>
            <a:ext cx="4102735" cy="606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46505" algn="l"/>
                <a:tab pos="1729105" algn="l"/>
              </a:tabLst>
            </a:pPr>
            <a:r>
              <a:rPr sz="3800" i="1" spc="-5" dirty="0">
                <a:latin typeface="Arial"/>
                <a:cs typeface="Arial"/>
              </a:rPr>
              <a:t>aims	</a:t>
            </a:r>
            <a:r>
              <a:rPr sz="3800" i="1" dirty="0">
                <a:latin typeface="Arial"/>
                <a:cs typeface="Arial"/>
              </a:rPr>
              <a:t>&amp;	</a:t>
            </a:r>
            <a:r>
              <a:rPr sz="3800" i="1" spc="-5" dirty="0">
                <a:latin typeface="Arial"/>
                <a:cs typeface="Arial"/>
              </a:rPr>
              <a:t>objectives</a:t>
            </a:r>
            <a:endParaRPr sz="3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00" y="1524000"/>
            <a:ext cx="12509500" cy="2667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88455" y="9414086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dirty="0">
                <a:solidFill>
                  <a:srgbClr val="9A9A9A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9800" y="8037512"/>
            <a:ext cx="9144000" cy="370205"/>
          </a:xfrm>
          <a:custGeom>
            <a:avLst/>
            <a:gdLst/>
            <a:ahLst/>
            <a:cxnLst/>
            <a:rect l="l" t="t" r="r" b="b"/>
            <a:pathLst>
              <a:path w="9144000" h="370204">
                <a:moveTo>
                  <a:pt x="0" y="369887"/>
                </a:moveTo>
                <a:lnTo>
                  <a:pt x="9144000" y="369887"/>
                </a:lnTo>
                <a:lnTo>
                  <a:pt x="9144000" y="0"/>
                </a:lnTo>
                <a:lnTo>
                  <a:pt x="0" y="0"/>
                </a:lnTo>
                <a:lnTo>
                  <a:pt x="0" y="369887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596183" y="8173846"/>
            <a:ext cx="12827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sz="900" b="1" dirty="0">
                <a:latin typeface="Arial"/>
                <a:cs typeface="Arial"/>
              </a:rPr>
              <a:t>21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44600" y="2527300"/>
            <a:ext cx="8458200" cy="1905"/>
          </a:xfrm>
          <a:custGeom>
            <a:avLst/>
            <a:gdLst/>
            <a:ahLst/>
            <a:cxnLst/>
            <a:rect l="l" t="t" r="r" b="b"/>
            <a:pathLst>
              <a:path w="8458200" h="1905">
                <a:moveTo>
                  <a:pt x="0" y="0"/>
                </a:moveTo>
                <a:lnTo>
                  <a:pt x="8458200" y="1587"/>
                </a:lnTo>
              </a:path>
            </a:pathLst>
          </a:custGeom>
          <a:ln w="12700">
            <a:solidFill>
              <a:srgbClr val="6666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5336" y="8043862"/>
            <a:ext cx="4039628" cy="3619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390892" y="8198839"/>
            <a:ext cx="2068195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b="1" spc="-5" dirty="0">
                <a:latin typeface="Arial"/>
                <a:cs typeface="Arial"/>
              </a:rPr>
              <a:t>© </a:t>
            </a:r>
            <a:r>
              <a:rPr sz="1000" b="1" spc="-10" dirty="0">
                <a:latin typeface="Arial"/>
                <a:cs typeface="Arial"/>
              </a:rPr>
              <a:t>2012 </a:t>
            </a:r>
            <a:r>
              <a:rPr sz="1000" b="1" spc="-5" dirty="0">
                <a:latin typeface="Arial"/>
                <a:cs typeface="Arial"/>
              </a:rPr>
              <a:t>Carnegie Mellon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University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57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660">
              <a:lnSpc>
                <a:spcPct val="100000"/>
              </a:lnSpc>
            </a:pPr>
            <a:r>
              <a:rPr spc="-5" dirty="0"/>
              <a:t>Security Testing </a:t>
            </a:r>
            <a:r>
              <a:rPr dirty="0"/>
              <a:t>-</a:t>
            </a:r>
            <a:r>
              <a:rPr spc="-50" dirty="0"/>
              <a:t> </a:t>
            </a:r>
            <a:r>
              <a:rPr dirty="0"/>
              <a:t>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436104" y="2476500"/>
            <a:ext cx="8164830" cy="535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SzPct val="70312"/>
              <a:buChar char="•"/>
              <a:tabLst>
                <a:tab pos="241300" algn="l"/>
              </a:tabLst>
            </a:pPr>
            <a:r>
              <a:rPr sz="3200" spc="-5" dirty="0">
                <a:latin typeface="Arial"/>
                <a:cs typeface="Arial"/>
              </a:rPr>
              <a:t>White box</a:t>
            </a:r>
            <a:r>
              <a:rPr sz="3200" spc="-8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testing</a:t>
            </a:r>
            <a:endParaRPr sz="32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305"/>
              </a:spcBef>
              <a:buSzPct val="89285"/>
              <a:buFont typeface="Times New Roman"/>
              <a:buChar char="•"/>
              <a:tabLst>
                <a:tab pos="685165" algn="l"/>
              </a:tabLst>
            </a:pPr>
            <a:r>
              <a:rPr sz="2800" dirty="0">
                <a:latin typeface="Arial"/>
                <a:cs typeface="Arial"/>
              </a:rPr>
              <a:t>validate design decisions </a:t>
            </a:r>
            <a:r>
              <a:rPr sz="2800" spc="-5" dirty="0">
                <a:latin typeface="Arial"/>
                <a:cs typeface="Arial"/>
              </a:rPr>
              <a:t>&amp;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assumptions</a:t>
            </a:r>
            <a:endParaRPr sz="2800">
              <a:latin typeface="Arial"/>
              <a:cs typeface="Arial"/>
            </a:endParaRPr>
          </a:p>
          <a:p>
            <a:pPr marL="684530" marR="67310" lvl="1" indent="-208915">
              <a:lnSpc>
                <a:spcPct val="80000"/>
              </a:lnSpc>
              <a:spcBef>
                <a:spcPts val="840"/>
              </a:spcBef>
              <a:buSzPct val="89285"/>
              <a:buFont typeface="Times New Roman"/>
              <a:buChar char="•"/>
              <a:tabLst>
                <a:tab pos="685165" algn="l"/>
              </a:tabLst>
            </a:pPr>
            <a:r>
              <a:rPr sz="2800" dirty="0">
                <a:latin typeface="Arial"/>
                <a:cs typeface="Arial"/>
              </a:rPr>
              <a:t>analyze data, control, information </a:t>
            </a:r>
            <a:r>
              <a:rPr sz="2800" spc="-5" dirty="0">
                <a:latin typeface="Arial"/>
                <a:cs typeface="Arial"/>
              </a:rPr>
              <a:t>flows; </a:t>
            </a:r>
            <a:r>
              <a:rPr sz="2800" dirty="0">
                <a:latin typeface="Arial"/>
                <a:cs typeface="Arial"/>
              </a:rPr>
              <a:t>coding  practices; exception </a:t>
            </a:r>
            <a:r>
              <a:rPr sz="2800" spc="-5" dirty="0">
                <a:latin typeface="Arial"/>
                <a:cs typeface="Arial"/>
              </a:rPr>
              <a:t>&amp; error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handling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5"/>
              </a:spcBef>
              <a:buSzPct val="70312"/>
              <a:buChar char="•"/>
              <a:tabLst>
                <a:tab pos="241300" algn="l"/>
              </a:tabLst>
            </a:pPr>
            <a:r>
              <a:rPr sz="3200" dirty="0">
                <a:latin typeface="Arial"/>
                <a:cs typeface="Arial"/>
              </a:rPr>
              <a:t>Black </a:t>
            </a:r>
            <a:r>
              <a:rPr sz="3200" spc="-5" dirty="0">
                <a:latin typeface="Arial"/>
                <a:cs typeface="Arial"/>
              </a:rPr>
              <a:t>box</a:t>
            </a:r>
            <a:r>
              <a:rPr sz="3200" spc="-10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testing</a:t>
            </a:r>
            <a:endParaRPr sz="32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305"/>
              </a:spcBef>
              <a:buSzPct val="89285"/>
              <a:buFont typeface="Times New Roman"/>
              <a:buChar char="•"/>
              <a:tabLst>
                <a:tab pos="685165" algn="l"/>
              </a:tabLst>
            </a:pPr>
            <a:r>
              <a:rPr sz="2800" dirty="0">
                <a:latin typeface="Arial"/>
                <a:cs typeface="Arial"/>
              </a:rPr>
              <a:t>focus on externally visible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behavior</a:t>
            </a:r>
            <a:endParaRPr sz="2800">
              <a:latin typeface="Arial"/>
              <a:cs typeface="Arial"/>
            </a:endParaRPr>
          </a:p>
          <a:p>
            <a:pPr marL="684530" marR="460375" lvl="1" indent="-208915">
              <a:lnSpc>
                <a:spcPct val="80000"/>
              </a:lnSpc>
              <a:spcBef>
                <a:spcPts val="840"/>
              </a:spcBef>
              <a:buSzPct val="89285"/>
              <a:buFont typeface="Times New Roman"/>
              <a:buChar char="•"/>
              <a:tabLst>
                <a:tab pos="685165" algn="l"/>
              </a:tabLst>
            </a:pPr>
            <a:r>
              <a:rPr sz="2800" dirty="0">
                <a:latin typeface="Arial"/>
                <a:cs typeface="Arial"/>
              </a:rPr>
              <a:t>examine requirements, protocols, interfaces,  attempted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attacks</a:t>
            </a:r>
            <a:endParaRPr sz="28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170"/>
              </a:spcBef>
              <a:buSzPct val="89285"/>
              <a:buFont typeface="Times New Roman"/>
              <a:buChar char="•"/>
              <a:tabLst>
                <a:tab pos="685165" algn="l"/>
              </a:tabLst>
            </a:pPr>
            <a:r>
              <a:rPr sz="2800" dirty="0">
                <a:latin typeface="Arial"/>
                <a:cs typeface="Arial"/>
              </a:rPr>
              <a:t>vulnerability scanning </a:t>
            </a:r>
            <a:r>
              <a:rPr sz="2800" spc="-5" dirty="0">
                <a:latin typeface="Arial"/>
                <a:cs typeface="Arial"/>
              </a:rPr>
              <a:t>is </a:t>
            </a:r>
            <a:r>
              <a:rPr sz="2800" dirty="0">
                <a:latin typeface="Arial"/>
                <a:cs typeface="Arial"/>
              </a:rPr>
              <a:t>one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example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5"/>
              </a:spcBef>
              <a:buSzPct val="70312"/>
              <a:buChar char="•"/>
              <a:tabLst>
                <a:tab pos="241300" algn="l"/>
              </a:tabLst>
            </a:pPr>
            <a:r>
              <a:rPr sz="3200" spc="-5" dirty="0">
                <a:latin typeface="Arial"/>
                <a:cs typeface="Arial"/>
              </a:rPr>
              <a:t>Penetration testing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(revised)</a:t>
            </a:r>
            <a:endParaRPr sz="32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305"/>
              </a:spcBef>
              <a:buSzPct val="89285"/>
              <a:buFont typeface="Times New Roman"/>
              <a:buChar char="•"/>
              <a:tabLst>
                <a:tab pos="685165" algn="l"/>
              </a:tabLst>
            </a:pPr>
            <a:r>
              <a:rPr sz="2800" dirty="0">
                <a:latin typeface="Arial"/>
                <a:cs typeface="Arial"/>
              </a:rPr>
              <a:t>final production environment; final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configuration</a:t>
            </a:r>
            <a:endParaRPr sz="28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165"/>
              </a:spcBef>
              <a:buSzPct val="89285"/>
              <a:buFont typeface="Times New Roman"/>
              <a:buChar char="•"/>
              <a:tabLst>
                <a:tab pos="685165" algn="l"/>
              </a:tabLst>
            </a:pPr>
            <a:r>
              <a:rPr sz="2800" dirty="0">
                <a:latin typeface="Arial"/>
                <a:cs typeface="Arial"/>
              </a:rPr>
              <a:t>structured </a:t>
            </a:r>
            <a:r>
              <a:rPr sz="2800" spc="-5" dirty="0">
                <a:latin typeface="Arial"/>
                <a:cs typeface="Arial"/>
              </a:rPr>
              <a:t>to </a:t>
            </a:r>
            <a:r>
              <a:rPr sz="2800" dirty="0">
                <a:latin typeface="Arial"/>
                <a:cs typeface="Arial"/>
              </a:rPr>
              <a:t>demonstrate impact of likely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risks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2008" y="9183685"/>
            <a:ext cx="1939925" cy="569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06100" y="9194800"/>
            <a:ext cx="1790700" cy="52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241300"/>
            <a:ext cx="8305800" cy="660400"/>
          </a:xfrm>
          <a:custGeom>
            <a:avLst/>
            <a:gdLst/>
            <a:ahLst/>
            <a:cxnLst/>
            <a:rect l="l" t="t" r="r" b="b"/>
            <a:pathLst>
              <a:path w="8305800" h="660400">
                <a:moveTo>
                  <a:pt x="0" y="0"/>
                </a:moveTo>
                <a:lnTo>
                  <a:pt x="8305800" y="0"/>
                </a:lnTo>
                <a:lnTo>
                  <a:pt x="83058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76D6FF">
              <a:alpha val="5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800" y="265493"/>
            <a:ext cx="4102735" cy="606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46505" algn="l"/>
                <a:tab pos="1729105" algn="l"/>
              </a:tabLst>
            </a:pPr>
            <a:r>
              <a:rPr sz="3800" i="1" spc="-5" dirty="0">
                <a:latin typeface="Arial"/>
                <a:cs typeface="Arial"/>
              </a:rPr>
              <a:t>aims	</a:t>
            </a:r>
            <a:r>
              <a:rPr sz="3800" i="1" dirty="0">
                <a:latin typeface="Arial"/>
                <a:cs typeface="Arial"/>
              </a:rPr>
              <a:t>&amp;	</a:t>
            </a:r>
            <a:r>
              <a:rPr sz="3800" i="1" spc="-5" dirty="0">
                <a:latin typeface="Arial"/>
                <a:cs typeface="Arial"/>
              </a:rPr>
              <a:t>objectives</a:t>
            </a:r>
            <a:endParaRPr sz="3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00" y="1524000"/>
            <a:ext cx="12509500" cy="2667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22400" y="2857500"/>
            <a:ext cx="10058400" cy="6121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8000" y="1981200"/>
            <a:ext cx="11785600" cy="7772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488455" y="9414086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dirty="0">
                <a:solidFill>
                  <a:srgbClr val="9A9A9A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2008" y="9183685"/>
            <a:ext cx="1939925" cy="569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06100" y="9194800"/>
            <a:ext cx="1790700" cy="52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241300"/>
            <a:ext cx="8305800" cy="660400"/>
          </a:xfrm>
          <a:custGeom>
            <a:avLst/>
            <a:gdLst/>
            <a:ahLst/>
            <a:cxnLst/>
            <a:rect l="l" t="t" r="r" b="b"/>
            <a:pathLst>
              <a:path w="8305800" h="660400">
                <a:moveTo>
                  <a:pt x="0" y="0"/>
                </a:moveTo>
                <a:lnTo>
                  <a:pt x="8305800" y="0"/>
                </a:lnTo>
                <a:lnTo>
                  <a:pt x="83058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76D6FF">
              <a:alpha val="5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800" y="265493"/>
            <a:ext cx="1957070" cy="606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i="1" dirty="0">
                <a:latin typeface="Arial"/>
                <a:cs typeface="Arial"/>
              </a:rPr>
              <a:t>syllabus</a:t>
            </a:r>
            <a:endParaRPr sz="3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5000" y="2260600"/>
            <a:ext cx="11633200" cy="5842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430">
              <a:lnSpc>
                <a:spcPts val="1650"/>
              </a:lnSpc>
            </a:pPr>
            <a:r>
              <a:rPr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2008" y="9183685"/>
            <a:ext cx="1939925" cy="569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06100" y="9194800"/>
            <a:ext cx="1790700" cy="52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241300"/>
            <a:ext cx="8305800" cy="660400"/>
          </a:xfrm>
          <a:custGeom>
            <a:avLst/>
            <a:gdLst/>
            <a:ahLst/>
            <a:cxnLst/>
            <a:rect l="l" t="t" r="r" b="b"/>
            <a:pathLst>
              <a:path w="8305800" h="660400">
                <a:moveTo>
                  <a:pt x="0" y="0"/>
                </a:moveTo>
                <a:lnTo>
                  <a:pt x="8305800" y="0"/>
                </a:lnTo>
                <a:lnTo>
                  <a:pt x="83058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76D6FF">
              <a:alpha val="5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800" y="265493"/>
            <a:ext cx="4102735" cy="606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46505" algn="l"/>
                <a:tab pos="1729105" algn="l"/>
              </a:tabLst>
            </a:pPr>
            <a:r>
              <a:rPr sz="3800" i="1" spc="-5" dirty="0">
                <a:latin typeface="Arial"/>
                <a:cs typeface="Arial"/>
              </a:rPr>
              <a:t>aims	</a:t>
            </a:r>
            <a:r>
              <a:rPr sz="3800" i="1" dirty="0">
                <a:latin typeface="Arial"/>
                <a:cs typeface="Arial"/>
              </a:rPr>
              <a:t>&amp;	</a:t>
            </a:r>
            <a:r>
              <a:rPr sz="3800" i="1" spc="-5" dirty="0">
                <a:latin typeface="Arial"/>
                <a:cs typeface="Arial"/>
              </a:rPr>
              <a:t>objectives</a:t>
            </a:r>
            <a:endParaRPr sz="3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00" y="1524000"/>
            <a:ext cx="12509500" cy="2667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22400" y="2857500"/>
            <a:ext cx="10058400" cy="6121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8000" y="1981200"/>
            <a:ext cx="11785600" cy="7772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3820617"/>
            <a:ext cx="13004800" cy="4203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600" y="4165600"/>
            <a:ext cx="12801600" cy="3416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3835400"/>
            <a:ext cx="13004800" cy="40513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488455" y="9414086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dirty="0">
                <a:solidFill>
                  <a:srgbClr val="9A9A9A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</TotalTime>
  <Words>2459</Words>
  <Application>Microsoft Office PowerPoint</Application>
  <PresentationFormat>Custom</PresentationFormat>
  <Paragraphs>781</Paragraphs>
  <Slides>60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Cambria</vt:lpstr>
      <vt:lpstr>Times New Roman</vt:lpstr>
      <vt:lpstr>Office Theme</vt:lpstr>
      <vt:lpstr>Comp6236 SE &amp; Cyber Security  week 1</vt:lpstr>
      <vt:lpstr>the module</vt:lpstr>
      <vt:lpstr>Sense of Security</vt:lpstr>
      <vt:lpstr>(False) Sense of Security</vt:lpstr>
      <vt:lpstr>chain of command</vt:lpstr>
      <vt:lpstr>aims &amp; objectives</vt:lpstr>
      <vt:lpstr>aims &amp; objectives</vt:lpstr>
      <vt:lpstr>syllabus</vt:lpstr>
      <vt:lpstr>aims &amp; objectives</vt:lpstr>
      <vt:lpstr>plan of lectures (1)</vt:lpstr>
      <vt:lpstr>plan of lectures (2)</vt:lpstr>
      <vt:lpstr>Weekly schedule</vt:lpstr>
      <vt:lpstr>Secure Software  Development Life Cycle</vt:lpstr>
      <vt:lpstr>Vulnerabilities/Attacks</vt:lpstr>
      <vt:lpstr>PowerPoint Presentation</vt:lpstr>
      <vt:lpstr>Software Security Touchpoints</vt:lpstr>
      <vt:lpstr>SDLC With Defined Security Touchpoints</vt:lpstr>
      <vt:lpstr>Touchpoints (1 of 4)</vt:lpstr>
      <vt:lpstr>Touchpoints (2 of 4)</vt:lpstr>
      <vt:lpstr>Touchpoints (3 of 4)</vt:lpstr>
      <vt:lpstr>Touchpoints (4 of 4)</vt:lpstr>
      <vt:lpstr>Security Development Lifecycle (SDL):  What is it?</vt:lpstr>
      <vt:lpstr>Origins</vt:lpstr>
      <vt:lpstr>PowerPoint Presentation</vt:lpstr>
      <vt:lpstr>PowerPoint Presentation</vt:lpstr>
      <vt:lpstr>Agenda</vt:lpstr>
      <vt:lpstr>Practice 1: Core Security Training</vt:lpstr>
      <vt:lpstr>Practice 2: Security and Privacy  Requirements</vt:lpstr>
      <vt:lpstr>Practice 3: Create quality gates/bug bars</vt:lpstr>
      <vt:lpstr>Practice 4: Security and Privacy Risk  Assessment L 1</vt:lpstr>
      <vt:lpstr>Practice 4: Security and Privacy Risk  Assessment L 2</vt:lpstr>
      <vt:lpstr>Phase Three: Design</vt:lpstr>
      <vt:lpstr>Phase Three: Three Cyclical Steps</vt:lpstr>
      <vt:lpstr>Practice 5: Establish design requirements</vt:lpstr>
      <vt:lpstr>Practice 6: Attack surface analysis/  reduction</vt:lpstr>
      <vt:lpstr>Practice 7: Threat modeling</vt:lpstr>
      <vt:lpstr>Practice 8: Use Approved Tools</vt:lpstr>
      <vt:lpstr>Practice 9: Deprecate Unsafe Functions</vt:lpstr>
      <vt:lpstr>Practice 10: Perform Static Analysis</vt:lpstr>
      <vt:lpstr>Practice 11: Perform Dynamic Analysis</vt:lpstr>
      <vt:lpstr>Practice 12: Fuzz Testing</vt:lpstr>
      <vt:lpstr>Practice 13: Attack Surface Review</vt:lpstr>
      <vt:lpstr>Practice 14: Incident Response Plan</vt:lpstr>
      <vt:lpstr>Practice 15: Final Security Review</vt:lpstr>
      <vt:lpstr>Practice 16: Release/Archive</vt:lpstr>
      <vt:lpstr>Practice 17: Execute Incident Response  Plan</vt:lpstr>
      <vt:lpstr>Agenda</vt:lpstr>
      <vt:lpstr>PowerPoint Presentation</vt:lpstr>
      <vt:lpstr>Agile: Bucket Practices</vt:lpstr>
      <vt:lpstr>PowerPoint Presentation</vt:lpstr>
      <vt:lpstr>Enterprise Software Security Framework</vt:lpstr>
      <vt:lpstr>Assurent Software Security Lifecycle</vt:lpstr>
      <vt:lpstr>Assess Security Risk Across the SDLC</vt:lpstr>
      <vt:lpstr>Attack Patterns</vt:lpstr>
      <vt:lpstr>Assurance Cases</vt:lpstr>
      <vt:lpstr>Misuse/Abuse Cases</vt:lpstr>
      <vt:lpstr>Architecture &amp; Design</vt:lpstr>
      <vt:lpstr>Secure Code Review/Scanning</vt:lpstr>
      <vt:lpstr>Security Testing - 1</vt:lpstr>
      <vt:lpstr>Security Testing - 2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Comp6236 SE &amp; Cyber Security  week 1</dc:title>
  <dc:creator>Md Ferdous</dc:creator>
  <cp:lastModifiedBy>Md. Sadek Ferdous</cp:lastModifiedBy>
  <cp:revision>35</cp:revision>
  <dcterms:created xsi:type="dcterms:W3CDTF">2016-09-27T15:57:10Z</dcterms:created>
  <dcterms:modified xsi:type="dcterms:W3CDTF">2016-10-03T15:29:54Z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2016-09-27T00:00:00Z</vt:filetime>
  </property>
</Properties>
</file>